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eo Bold" charset="1" panose="020F0802020204030203"/>
      <p:regular r:id="rId19"/>
    </p:embeddedFon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  <p:embeddedFont>
      <p:font typeface="Aleo Light" charset="1" panose="0000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mailto:devvrattiwari2005@gmail.com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19" Target="../media/image22.pn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2813596"/>
            <a:ext cx="9534228" cy="193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Customer Shopping Behavior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5068193"/>
            <a:ext cx="9534228" cy="165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4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Author:</a:t>
            </a:r>
            <a:r>
              <a:rPr lang="en-US" sz="212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Devvrat Tiwari</a:t>
            </a:r>
          </a:p>
          <a:p>
            <a:pPr algn="l">
              <a:lnSpc>
                <a:spcPts val="3374"/>
              </a:lnSpc>
            </a:pPr>
            <a:r>
              <a:rPr lang="en-US" sz="2124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212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Data Analytics Student</a:t>
            </a:r>
          </a:p>
          <a:p>
            <a:pPr algn="l">
              <a:lnSpc>
                <a:spcPts val="3374"/>
              </a:lnSpc>
            </a:pPr>
            <a:r>
              <a:rPr lang="en-US" sz="2124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Email:</a:t>
            </a:r>
            <a:r>
              <a:rPr lang="en-US" sz="212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24" u="sng">
                <a:solidFill>
                  <a:srgbClr val="1A2D7A"/>
                </a:solidFill>
                <a:latin typeface="Arimo"/>
                <a:ea typeface="Arimo"/>
                <a:cs typeface="Arimo"/>
                <a:sym typeface="Arimo"/>
                <a:hlinkClick r:id="rId6" tooltip="mailto:devvrattiwari2005@gmail.com"/>
              </a:rPr>
              <a:t>devvrattiwari2005@gmail.com</a:t>
            </a:r>
          </a:p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Tools Used: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Python (Pandas), PostgreSQL, Jupyter Notebook, Power 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3225254"/>
            <a:ext cx="7126932" cy="104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4550866"/>
            <a:ext cx="953422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For further insights or discussions, please contact: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5397253"/>
            <a:ext cx="953422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Devvrat Tiwari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86" y="6243637"/>
            <a:ext cx="953422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devvrattiwari2005@gmail.com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957709"/>
            <a:ext cx="7126932" cy="104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2565053"/>
            <a:ext cx="9570987" cy="31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This project delves into customer shopping behavior, leveraging a dataset of 3,900 transaction records across a diverse range of product categories. Our primary objective is to extract meaningful insights that will drive informed, data-driven business decisions. We aim to understand critical aspects such as spending habits, effective customer segmentation, individual product preferences, and the underlying patterns in subscription models.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189196" y="2711798"/>
            <a:ext cx="6160294" cy="6160294"/>
            <a:chOff x="0" y="0"/>
            <a:chExt cx="8213725" cy="821372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213725" cy="8213725"/>
            </a:xfrm>
            <a:custGeom>
              <a:avLst/>
              <a:gdLst/>
              <a:ahLst/>
              <a:cxnLst/>
              <a:rect r="r" b="b" t="t" l="l"/>
              <a:pathLst>
                <a:path h="8213725" w="8213725">
                  <a:moveTo>
                    <a:pt x="0" y="0"/>
                  </a:moveTo>
                  <a:lnTo>
                    <a:pt x="8213725" y="0"/>
                  </a:lnTo>
                  <a:lnTo>
                    <a:pt x="8213725" y="8213725"/>
                  </a:lnTo>
                  <a:lnTo>
                    <a:pt x="0" y="8213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80752" y="664517"/>
            <a:ext cx="7299126" cy="85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Objectives of the Project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0752" y="2302669"/>
            <a:ext cx="5426869" cy="2023616"/>
            <a:chOff x="0" y="0"/>
            <a:chExt cx="7235825" cy="26981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35825" cy="2698115"/>
            </a:xfrm>
            <a:custGeom>
              <a:avLst/>
              <a:gdLst/>
              <a:ahLst/>
              <a:cxnLst/>
              <a:rect r="r" b="b" t="t" l="l"/>
              <a:pathLst>
                <a:path h="2698115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2515235"/>
                  </a:lnTo>
                  <a:cubicBezTo>
                    <a:pt x="7235825" y="2616200"/>
                    <a:pt x="7153910" y="2698115"/>
                    <a:pt x="7052945" y="2698115"/>
                  </a:cubicBezTo>
                  <a:lnTo>
                    <a:pt x="182880" y="2698115"/>
                  </a:lnTo>
                  <a:cubicBezTo>
                    <a:pt x="81915" y="2698115"/>
                    <a:pt x="0" y="2616200"/>
                    <a:pt x="0" y="2515235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80752" y="2274094"/>
            <a:ext cx="5426869" cy="114300"/>
            <a:chOff x="0" y="0"/>
            <a:chExt cx="7235825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159621" y="1968104"/>
            <a:ext cx="669131" cy="669131"/>
            <a:chOff x="0" y="0"/>
            <a:chExt cx="892175" cy="892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3360390" y="2011561"/>
            <a:ext cx="267593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272" y="2803178"/>
            <a:ext cx="4554141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Understand Purchase Patterns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272" y="3275260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Uncover recurring behaviors and trends in how customers make purchases.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30566" y="2302669"/>
            <a:ext cx="5426869" cy="2023616"/>
            <a:chOff x="0" y="0"/>
            <a:chExt cx="7235825" cy="26981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35825" cy="2698115"/>
            </a:xfrm>
            <a:custGeom>
              <a:avLst/>
              <a:gdLst/>
              <a:ahLst/>
              <a:cxnLst/>
              <a:rect r="r" b="b" t="t" l="l"/>
              <a:pathLst>
                <a:path h="2698115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2515235"/>
                  </a:lnTo>
                  <a:cubicBezTo>
                    <a:pt x="7235825" y="2616200"/>
                    <a:pt x="7153910" y="2698115"/>
                    <a:pt x="7052945" y="2698115"/>
                  </a:cubicBezTo>
                  <a:lnTo>
                    <a:pt x="182880" y="2698115"/>
                  </a:lnTo>
                  <a:cubicBezTo>
                    <a:pt x="81915" y="2698115"/>
                    <a:pt x="0" y="2616200"/>
                    <a:pt x="0" y="2515235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430566" y="2274094"/>
            <a:ext cx="5426869" cy="114300"/>
            <a:chOff x="0" y="0"/>
            <a:chExt cx="7235825" cy="152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809435" y="1968104"/>
            <a:ext cx="669131" cy="669131"/>
            <a:chOff x="0" y="0"/>
            <a:chExt cx="892175" cy="8921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010204" y="2011561"/>
            <a:ext cx="267592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82085" y="2803178"/>
            <a:ext cx="4298305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Analyze Customer Segments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82085" y="3275260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Categorize customers based on their shopping habits and demographics.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80379" y="2302669"/>
            <a:ext cx="5426869" cy="2023616"/>
            <a:chOff x="0" y="0"/>
            <a:chExt cx="7235825" cy="26981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35825" cy="2698115"/>
            </a:xfrm>
            <a:custGeom>
              <a:avLst/>
              <a:gdLst/>
              <a:ahLst/>
              <a:cxnLst/>
              <a:rect r="r" b="b" t="t" l="l"/>
              <a:pathLst>
                <a:path h="2698115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2515235"/>
                  </a:lnTo>
                  <a:cubicBezTo>
                    <a:pt x="7235825" y="2616200"/>
                    <a:pt x="7153910" y="2698115"/>
                    <a:pt x="7052945" y="2698115"/>
                  </a:cubicBezTo>
                  <a:lnTo>
                    <a:pt x="182880" y="2698115"/>
                  </a:lnTo>
                  <a:cubicBezTo>
                    <a:pt x="81915" y="2698115"/>
                    <a:pt x="0" y="2616200"/>
                    <a:pt x="0" y="2515235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080379" y="2274094"/>
            <a:ext cx="5426869" cy="114300"/>
            <a:chOff x="0" y="0"/>
            <a:chExt cx="7235825" cy="152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4459247" y="1968104"/>
            <a:ext cx="669131" cy="669131"/>
            <a:chOff x="0" y="0"/>
            <a:chExt cx="892175" cy="8921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4660016" y="2011561"/>
            <a:ext cx="267592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31899" y="2803178"/>
            <a:ext cx="4435674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Compare Subscriber Behavior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1899" y="3275260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Differentiate spending and engagement between subscribers and non-subscribers.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80752" y="4883795"/>
            <a:ext cx="5426869" cy="2390477"/>
            <a:chOff x="0" y="0"/>
            <a:chExt cx="7235825" cy="31873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235825" cy="3187319"/>
            </a:xfrm>
            <a:custGeom>
              <a:avLst/>
              <a:gdLst/>
              <a:ahLst/>
              <a:cxnLst/>
              <a:rect r="r" b="b" t="t" l="l"/>
              <a:pathLst>
                <a:path h="3187319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3004439"/>
                  </a:lnTo>
                  <a:cubicBezTo>
                    <a:pt x="7235825" y="3105404"/>
                    <a:pt x="7153910" y="3187319"/>
                    <a:pt x="7052945" y="3187319"/>
                  </a:cubicBezTo>
                  <a:lnTo>
                    <a:pt x="182880" y="3187319"/>
                  </a:lnTo>
                  <a:cubicBezTo>
                    <a:pt x="81915" y="3187319"/>
                    <a:pt x="0" y="3105404"/>
                    <a:pt x="0" y="3004439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780752" y="4855220"/>
            <a:ext cx="5426869" cy="114300"/>
            <a:chOff x="0" y="0"/>
            <a:chExt cx="7235825" cy="152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3159621" y="4549229"/>
            <a:ext cx="669131" cy="669131"/>
            <a:chOff x="0" y="0"/>
            <a:chExt cx="892175" cy="8921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3360390" y="4592687"/>
            <a:ext cx="267593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2272" y="5384304"/>
            <a:ext cx="4923830" cy="79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Identify Top Products &amp; Discount Dependency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32272" y="6223247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Pinpoint best-selling items and evaluate the impact of discounts on sales.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6430566" y="4883795"/>
            <a:ext cx="5426869" cy="2390477"/>
            <a:chOff x="0" y="0"/>
            <a:chExt cx="7235825" cy="318730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235825" cy="3187319"/>
            </a:xfrm>
            <a:custGeom>
              <a:avLst/>
              <a:gdLst/>
              <a:ahLst/>
              <a:cxnLst/>
              <a:rect r="r" b="b" t="t" l="l"/>
              <a:pathLst>
                <a:path h="3187319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3004439"/>
                  </a:lnTo>
                  <a:cubicBezTo>
                    <a:pt x="7235825" y="3105404"/>
                    <a:pt x="7153910" y="3187319"/>
                    <a:pt x="7052945" y="3187319"/>
                  </a:cubicBezTo>
                  <a:lnTo>
                    <a:pt x="182880" y="3187319"/>
                  </a:lnTo>
                  <a:cubicBezTo>
                    <a:pt x="81915" y="3187319"/>
                    <a:pt x="0" y="3105404"/>
                    <a:pt x="0" y="3004439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6430566" y="4855220"/>
            <a:ext cx="5426869" cy="114300"/>
            <a:chOff x="0" y="0"/>
            <a:chExt cx="7235825" cy="152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8809435" y="4549229"/>
            <a:ext cx="669131" cy="669131"/>
            <a:chOff x="0" y="0"/>
            <a:chExt cx="892175" cy="8921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9" id="49"/>
          <p:cNvSpPr txBox="true"/>
          <p:nvPr/>
        </p:nvSpPr>
        <p:spPr>
          <a:xfrm rot="0">
            <a:off x="9010204" y="4592687"/>
            <a:ext cx="267592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682085" y="5384304"/>
            <a:ext cx="3634829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Analyze Revenue Trends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682085" y="5856386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Examine revenue generation across different demographic groups.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2080379" y="4883795"/>
            <a:ext cx="5426869" cy="2390477"/>
            <a:chOff x="0" y="0"/>
            <a:chExt cx="7235825" cy="318730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235825" cy="3187319"/>
            </a:xfrm>
            <a:custGeom>
              <a:avLst/>
              <a:gdLst/>
              <a:ahLst/>
              <a:cxnLst/>
              <a:rect r="r" b="b" t="t" l="l"/>
              <a:pathLst>
                <a:path h="3187319" w="723582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52945" y="0"/>
                  </a:lnTo>
                  <a:cubicBezTo>
                    <a:pt x="7153910" y="0"/>
                    <a:pt x="7235825" y="81915"/>
                    <a:pt x="7235825" y="182880"/>
                  </a:cubicBezTo>
                  <a:lnTo>
                    <a:pt x="7235825" y="3004439"/>
                  </a:lnTo>
                  <a:cubicBezTo>
                    <a:pt x="7235825" y="3105404"/>
                    <a:pt x="7153910" y="3187319"/>
                    <a:pt x="7052945" y="3187319"/>
                  </a:cubicBezTo>
                  <a:lnTo>
                    <a:pt x="182880" y="3187319"/>
                  </a:lnTo>
                  <a:cubicBezTo>
                    <a:pt x="81915" y="3187319"/>
                    <a:pt x="0" y="3105404"/>
                    <a:pt x="0" y="3004439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2080379" y="4855220"/>
            <a:ext cx="5426869" cy="114300"/>
            <a:chOff x="0" y="0"/>
            <a:chExt cx="7235825" cy="1524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235825" cy="152400"/>
            </a:xfrm>
            <a:custGeom>
              <a:avLst/>
              <a:gdLst/>
              <a:ahLst/>
              <a:cxnLst/>
              <a:rect r="r" b="b" t="t" l="l"/>
              <a:pathLst>
                <a:path h="152400" w="7235825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59625" y="0"/>
                  </a:lnTo>
                  <a:cubicBezTo>
                    <a:pt x="7201662" y="0"/>
                    <a:pt x="7235825" y="34163"/>
                    <a:pt x="7235825" y="76200"/>
                  </a:cubicBezTo>
                  <a:cubicBezTo>
                    <a:pt x="7235825" y="118237"/>
                    <a:pt x="7201662" y="152400"/>
                    <a:pt x="715962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4459247" y="4549229"/>
            <a:ext cx="669131" cy="669131"/>
            <a:chOff x="0" y="0"/>
            <a:chExt cx="892175" cy="89217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8" id="58"/>
          <p:cNvSpPr txBox="true"/>
          <p:nvPr/>
        </p:nvSpPr>
        <p:spPr>
          <a:xfrm rot="0">
            <a:off x="14660016" y="4592687"/>
            <a:ext cx="267592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6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331899" y="5384304"/>
            <a:ext cx="4161979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Build Interactive Dashboard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331899" y="5856386"/>
            <a:ext cx="4923830" cy="7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Create a dynamic Power BI dashboard for real-time insights.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780752" y="7831782"/>
            <a:ext cx="16726495" cy="1666726"/>
            <a:chOff x="0" y="0"/>
            <a:chExt cx="22301993" cy="222230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2301963" cy="2222246"/>
            </a:xfrm>
            <a:custGeom>
              <a:avLst/>
              <a:gdLst/>
              <a:ahLst/>
              <a:cxnLst/>
              <a:rect r="r" b="b" t="t" l="l"/>
              <a:pathLst>
                <a:path h="2222246" w="2230196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22119082" y="0"/>
                  </a:lnTo>
                  <a:cubicBezTo>
                    <a:pt x="22220047" y="0"/>
                    <a:pt x="22301963" y="81915"/>
                    <a:pt x="22301963" y="182880"/>
                  </a:cubicBezTo>
                  <a:lnTo>
                    <a:pt x="22301963" y="2039366"/>
                  </a:lnTo>
                  <a:cubicBezTo>
                    <a:pt x="22301963" y="2140331"/>
                    <a:pt x="22220047" y="2222246"/>
                    <a:pt x="22119082" y="2222246"/>
                  </a:cubicBezTo>
                  <a:lnTo>
                    <a:pt x="182880" y="2222246"/>
                  </a:lnTo>
                  <a:cubicBezTo>
                    <a:pt x="81915" y="2222246"/>
                    <a:pt x="0" y="2140331"/>
                    <a:pt x="0" y="2039366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780752" y="7803208"/>
            <a:ext cx="16726495" cy="114300"/>
            <a:chOff x="0" y="0"/>
            <a:chExt cx="22301993" cy="1524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2301963" cy="152400"/>
            </a:xfrm>
            <a:custGeom>
              <a:avLst/>
              <a:gdLst/>
              <a:ahLst/>
              <a:cxnLst/>
              <a:rect r="r" b="b" t="t" l="l"/>
              <a:pathLst>
                <a:path h="152400" w="2230196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22225763" y="0"/>
                  </a:lnTo>
                  <a:cubicBezTo>
                    <a:pt x="22267800" y="0"/>
                    <a:pt x="22301963" y="34163"/>
                    <a:pt x="22301963" y="76200"/>
                  </a:cubicBezTo>
                  <a:cubicBezTo>
                    <a:pt x="22301963" y="118237"/>
                    <a:pt x="22267800" y="152400"/>
                    <a:pt x="22225763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8809435" y="7497216"/>
            <a:ext cx="669131" cy="669131"/>
            <a:chOff x="0" y="0"/>
            <a:chExt cx="892175" cy="89217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92175" cy="892175"/>
            </a:xfrm>
            <a:custGeom>
              <a:avLst/>
              <a:gdLst/>
              <a:ahLst/>
              <a:cxnLst/>
              <a:rect r="r" b="b" t="t" l="l"/>
              <a:pathLst>
                <a:path h="892175" w="892175">
                  <a:moveTo>
                    <a:pt x="0" y="446024"/>
                  </a:moveTo>
                  <a:cubicBezTo>
                    <a:pt x="0" y="199771"/>
                    <a:pt x="199771" y="0"/>
                    <a:pt x="446024" y="0"/>
                  </a:cubicBezTo>
                  <a:cubicBezTo>
                    <a:pt x="692277" y="0"/>
                    <a:pt x="892175" y="199771"/>
                    <a:pt x="892175" y="446024"/>
                  </a:cubicBezTo>
                  <a:cubicBezTo>
                    <a:pt x="892175" y="692277"/>
                    <a:pt x="692404" y="892175"/>
                    <a:pt x="446024" y="892175"/>
                  </a:cubicBezTo>
                  <a:cubicBezTo>
                    <a:pt x="199644" y="892175"/>
                    <a:pt x="0" y="692404"/>
                    <a:pt x="0" y="446024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7" id="67"/>
          <p:cNvSpPr txBox="true"/>
          <p:nvPr/>
        </p:nvSpPr>
        <p:spPr>
          <a:xfrm rot="0">
            <a:off x="9010204" y="7540675"/>
            <a:ext cx="267592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rPr>
              <a:t>7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32272" y="8332291"/>
            <a:ext cx="5738961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Provide Actionable Recommendations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32272" y="8804374"/>
            <a:ext cx="16223456" cy="44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Formulate clear, implementable strategies for business growth.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26876" y="466427"/>
            <a:ext cx="5466010" cy="78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Dataset Summary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2114" y="1794868"/>
            <a:ext cx="8173342" cy="1657647"/>
            <a:chOff x="0" y="0"/>
            <a:chExt cx="10897790" cy="22101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885170" cy="2197608"/>
            </a:xfrm>
            <a:custGeom>
              <a:avLst/>
              <a:gdLst/>
              <a:ahLst/>
              <a:cxnLst/>
              <a:rect r="r" b="b" t="t" l="l"/>
              <a:pathLst>
                <a:path h="2197608" w="10885170">
                  <a:moveTo>
                    <a:pt x="0" y="664718"/>
                  </a:moveTo>
                  <a:cubicBezTo>
                    <a:pt x="0" y="297561"/>
                    <a:pt x="298958" y="0"/>
                    <a:pt x="667766" y="0"/>
                  </a:cubicBezTo>
                  <a:lnTo>
                    <a:pt x="10217404" y="0"/>
                  </a:lnTo>
                  <a:cubicBezTo>
                    <a:pt x="10586212" y="0"/>
                    <a:pt x="10885170" y="297561"/>
                    <a:pt x="10885170" y="664718"/>
                  </a:cubicBezTo>
                  <a:lnTo>
                    <a:pt x="10885170" y="1532890"/>
                  </a:lnTo>
                  <a:cubicBezTo>
                    <a:pt x="10885170" y="1899920"/>
                    <a:pt x="10586212" y="2197608"/>
                    <a:pt x="10217404" y="2197608"/>
                  </a:cubicBezTo>
                  <a:lnTo>
                    <a:pt x="667766" y="2197608"/>
                  </a:lnTo>
                  <a:cubicBezTo>
                    <a:pt x="298958" y="2197481"/>
                    <a:pt x="0" y="1899920"/>
                    <a:pt x="0" y="1532763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97870" cy="2210308"/>
            </a:xfrm>
            <a:custGeom>
              <a:avLst/>
              <a:gdLst/>
              <a:ahLst/>
              <a:cxnLst/>
              <a:rect r="r" b="b" t="t" l="l"/>
              <a:pathLst>
                <a:path h="2210308" w="10897870">
                  <a:moveTo>
                    <a:pt x="0" y="671068"/>
                  </a:moveTo>
                  <a:cubicBezTo>
                    <a:pt x="0" y="300355"/>
                    <a:pt x="301879" y="0"/>
                    <a:pt x="674116" y="0"/>
                  </a:cubicBezTo>
                  <a:lnTo>
                    <a:pt x="10223754" y="0"/>
                  </a:lnTo>
                  <a:lnTo>
                    <a:pt x="10223754" y="6350"/>
                  </a:lnTo>
                  <a:lnTo>
                    <a:pt x="10223754" y="0"/>
                  </a:lnTo>
                  <a:cubicBezTo>
                    <a:pt x="10595991" y="0"/>
                    <a:pt x="10897870" y="300355"/>
                    <a:pt x="10897870" y="671068"/>
                  </a:cubicBezTo>
                  <a:lnTo>
                    <a:pt x="10891520" y="671068"/>
                  </a:lnTo>
                  <a:lnTo>
                    <a:pt x="10897870" y="671068"/>
                  </a:lnTo>
                  <a:lnTo>
                    <a:pt x="10897870" y="1539240"/>
                  </a:lnTo>
                  <a:lnTo>
                    <a:pt x="10891520" y="1539240"/>
                  </a:lnTo>
                  <a:lnTo>
                    <a:pt x="10897870" y="1539240"/>
                  </a:lnTo>
                  <a:cubicBezTo>
                    <a:pt x="10897870" y="1909826"/>
                    <a:pt x="10595991" y="2210308"/>
                    <a:pt x="10223754" y="2210308"/>
                  </a:cubicBezTo>
                  <a:lnTo>
                    <a:pt x="10223754" y="2203958"/>
                  </a:lnTo>
                  <a:lnTo>
                    <a:pt x="10223754" y="2210308"/>
                  </a:lnTo>
                  <a:lnTo>
                    <a:pt x="674116" y="2210308"/>
                  </a:lnTo>
                  <a:lnTo>
                    <a:pt x="674116" y="2203958"/>
                  </a:lnTo>
                  <a:lnTo>
                    <a:pt x="674116" y="2210308"/>
                  </a:lnTo>
                  <a:cubicBezTo>
                    <a:pt x="301879" y="2210181"/>
                    <a:pt x="0" y="1909826"/>
                    <a:pt x="0" y="1539113"/>
                  </a:cubicBezTo>
                  <a:lnTo>
                    <a:pt x="0" y="671068"/>
                  </a:lnTo>
                  <a:lnTo>
                    <a:pt x="6350" y="671068"/>
                  </a:lnTo>
                  <a:lnTo>
                    <a:pt x="0" y="671068"/>
                  </a:lnTo>
                  <a:moveTo>
                    <a:pt x="12700" y="671068"/>
                  </a:moveTo>
                  <a:lnTo>
                    <a:pt x="12700" y="1539240"/>
                  </a:lnTo>
                  <a:lnTo>
                    <a:pt x="6350" y="1539240"/>
                  </a:lnTo>
                  <a:lnTo>
                    <a:pt x="12700" y="1539240"/>
                  </a:lnTo>
                  <a:cubicBezTo>
                    <a:pt x="12700" y="1902841"/>
                    <a:pt x="308737" y="2197608"/>
                    <a:pt x="674116" y="2197608"/>
                  </a:cubicBezTo>
                  <a:lnTo>
                    <a:pt x="10223754" y="2197608"/>
                  </a:lnTo>
                  <a:cubicBezTo>
                    <a:pt x="10589006" y="2197608"/>
                    <a:pt x="10885170" y="1902841"/>
                    <a:pt x="10885170" y="1539240"/>
                  </a:cubicBezTo>
                  <a:lnTo>
                    <a:pt x="10885170" y="671068"/>
                  </a:lnTo>
                  <a:cubicBezTo>
                    <a:pt x="10885043" y="307467"/>
                    <a:pt x="10589006" y="12700"/>
                    <a:pt x="10223754" y="12700"/>
                  </a:cubicBezTo>
                  <a:lnTo>
                    <a:pt x="674116" y="12700"/>
                  </a:lnTo>
                  <a:lnTo>
                    <a:pt x="674116" y="6350"/>
                  </a:lnTo>
                  <a:lnTo>
                    <a:pt x="674116" y="12700"/>
                  </a:lnTo>
                  <a:cubicBezTo>
                    <a:pt x="308737" y="12700"/>
                    <a:pt x="12700" y="307467"/>
                    <a:pt x="12700" y="671068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44016" y="1969145"/>
            <a:ext cx="2892475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Comprehensive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016" y="2489746"/>
            <a:ext cx="7729537" cy="74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 dataset comprises </a:t>
            </a:r>
            <a:r>
              <a:rPr lang="en-US" sz="1625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3,900 rows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1625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18 columns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, providing a rich source for analysis.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2114" y="3650605"/>
            <a:ext cx="8173342" cy="2135237"/>
            <a:chOff x="0" y="0"/>
            <a:chExt cx="10897790" cy="28469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885043" cy="2834386"/>
            </a:xfrm>
            <a:custGeom>
              <a:avLst/>
              <a:gdLst/>
              <a:ahLst/>
              <a:cxnLst/>
              <a:rect r="r" b="b" t="t" l="l"/>
              <a:pathLst>
                <a:path h="2834386" w="10885043">
                  <a:moveTo>
                    <a:pt x="0" y="664718"/>
                  </a:moveTo>
                  <a:cubicBezTo>
                    <a:pt x="0" y="297561"/>
                    <a:pt x="298577" y="0"/>
                    <a:pt x="666877" y="0"/>
                  </a:cubicBezTo>
                  <a:lnTo>
                    <a:pt x="10218166" y="0"/>
                  </a:lnTo>
                  <a:cubicBezTo>
                    <a:pt x="10586466" y="0"/>
                    <a:pt x="10885043" y="297561"/>
                    <a:pt x="10885043" y="664718"/>
                  </a:cubicBezTo>
                  <a:lnTo>
                    <a:pt x="10885043" y="2169668"/>
                  </a:lnTo>
                  <a:cubicBezTo>
                    <a:pt x="10885043" y="2536698"/>
                    <a:pt x="10586466" y="2834386"/>
                    <a:pt x="10218166" y="2834386"/>
                  </a:cubicBezTo>
                  <a:lnTo>
                    <a:pt x="666877" y="2834386"/>
                  </a:lnTo>
                  <a:cubicBezTo>
                    <a:pt x="298577" y="2834386"/>
                    <a:pt x="0" y="2536825"/>
                    <a:pt x="0" y="2169668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97743" cy="2847086"/>
            </a:xfrm>
            <a:custGeom>
              <a:avLst/>
              <a:gdLst/>
              <a:ahLst/>
              <a:cxnLst/>
              <a:rect r="r" b="b" t="t" l="l"/>
              <a:pathLst>
                <a:path h="2847086" w="10897743">
                  <a:moveTo>
                    <a:pt x="0" y="671068"/>
                  </a:moveTo>
                  <a:cubicBezTo>
                    <a:pt x="0" y="300355"/>
                    <a:pt x="301371" y="0"/>
                    <a:pt x="673227" y="0"/>
                  </a:cubicBezTo>
                  <a:lnTo>
                    <a:pt x="10224516" y="0"/>
                  </a:lnTo>
                  <a:lnTo>
                    <a:pt x="10224516" y="6350"/>
                  </a:lnTo>
                  <a:lnTo>
                    <a:pt x="10224516" y="0"/>
                  </a:lnTo>
                  <a:cubicBezTo>
                    <a:pt x="10596245" y="0"/>
                    <a:pt x="10897743" y="300355"/>
                    <a:pt x="10897743" y="671068"/>
                  </a:cubicBezTo>
                  <a:lnTo>
                    <a:pt x="10891393" y="671068"/>
                  </a:lnTo>
                  <a:lnTo>
                    <a:pt x="10897743" y="671068"/>
                  </a:lnTo>
                  <a:lnTo>
                    <a:pt x="10897743" y="2176018"/>
                  </a:lnTo>
                  <a:lnTo>
                    <a:pt x="10891393" y="2176018"/>
                  </a:lnTo>
                  <a:lnTo>
                    <a:pt x="10897743" y="2176018"/>
                  </a:lnTo>
                  <a:cubicBezTo>
                    <a:pt x="10897743" y="2546604"/>
                    <a:pt x="10596373" y="2847086"/>
                    <a:pt x="10224516" y="2847086"/>
                  </a:cubicBezTo>
                  <a:lnTo>
                    <a:pt x="10224516" y="2840736"/>
                  </a:lnTo>
                  <a:lnTo>
                    <a:pt x="10224516" y="2847086"/>
                  </a:lnTo>
                  <a:lnTo>
                    <a:pt x="673227" y="2847086"/>
                  </a:lnTo>
                  <a:lnTo>
                    <a:pt x="673227" y="2840736"/>
                  </a:lnTo>
                  <a:lnTo>
                    <a:pt x="673227" y="2847086"/>
                  </a:lnTo>
                  <a:cubicBezTo>
                    <a:pt x="301371" y="2846959"/>
                    <a:pt x="0" y="2546604"/>
                    <a:pt x="0" y="2176018"/>
                  </a:cubicBezTo>
                  <a:lnTo>
                    <a:pt x="0" y="671068"/>
                  </a:lnTo>
                  <a:lnTo>
                    <a:pt x="6350" y="671068"/>
                  </a:lnTo>
                  <a:lnTo>
                    <a:pt x="0" y="671068"/>
                  </a:lnTo>
                  <a:moveTo>
                    <a:pt x="12700" y="671068"/>
                  </a:moveTo>
                  <a:lnTo>
                    <a:pt x="12700" y="2176018"/>
                  </a:lnTo>
                  <a:lnTo>
                    <a:pt x="6350" y="2176018"/>
                  </a:lnTo>
                  <a:lnTo>
                    <a:pt x="12700" y="2176018"/>
                  </a:lnTo>
                  <a:cubicBezTo>
                    <a:pt x="12700" y="2539619"/>
                    <a:pt x="308356" y="2834386"/>
                    <a:pt x="673227" y="2834386"/>
                  </a:cubicBezTo>
                  <a:lnTo>
                    <a:pt x="10224516" y="2834386"/>
                  </a:lnTo>
                  <a:cubicBezTo>
                    <a:pt x="10589387" y="2834386"/>
                    <a:pt x="10885043" y="2539619"/>
                    <a:pt x="10885043" y="2176018"/>
                  </a:cubicBezTo>
                  <a:lnTo>
                    <a:pt x="10885043" y="671068"/>
                  </a:lnTo>
                  <a:cubicBezTo>
                    <a:pt x="10885043" y="307467"/>
                    <a:pt x="10589387" y="12700"/>
                    <a:pt x="10224516" y="12700"/>
                  </a:cubicBezTo>
                  <a:lnTo>
                    <a:pt x="673227" y="12700"/>
                  </a:lnTo>
                  <a:lnTo>
                    <a:pt x="673227" y="6350"/>
                  </a:lnTo>
                  <a:lnTo>
                    <a:pt x="673227" y="12700"/>
                  </a:lnTo>
                  <a:cubicBezTo>
                    <a:pt x="308356" y="12700"/>
                    <a:pt x="12700" y="307467"/>
                    <a:pt x="12700" y="671068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44016" y="3824882"/>
            <a:ext cx="2732931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Key Data 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016" y="4345484"/>
            <a:ext cx="7729537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Customer demographics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016" y="4750445"/>
            <a:ext cx="7729537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Detailed purchase information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016" y="5155406"/>
            <a:ext cx="7729537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Behavioral features and interactions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2114" y="5983932"/>
            <a:ext cx="8173342" cy="1657647"/>
            <a:chOff x="0" y="0"/>
            <a:chExt cx="10897790" cy="22101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0885170" cy="2197608"/>
            </a:xfrm>
            <a:custGeom>
              <a:avLst/>
              <a:gdLst/>
              <a:ahLst/>
              <a:cxnLst/>
              <a:rect r="r" b="b" t="t" l="l"/>
              <a:pathLst>
                <a:path h="2197608" w="10885170">
                  <a:moveTo>
                    <a:pt x="0" y="664718"/>
                  </a:moveTo>
                  <a:cubicBezTo>
                    <a:pt x="0" y="297561"/>
                    <a:pt x="298958" y="0"/>
                    <a:pt x="667766" y="0"/>
                  </a:cubicBezTo>
                  <a:lnTo>
                    <a:pt x="10217404" y="0"/>
                  </a:lnTo>
                  <a:cubicBezTo>
                    <a:pt x="10586212" y="0"/>
                    <a:pt x="10885170" y="297561"/>
                    <a:pt x="10885170" y="664718"/>
                  </a:cubicBezTo>
                  <a:lnTo>
                    <a:pt x="10885170" y="1532890"/>
                  </a:lnTo>
                  <a:cubicBezTo>
                    <a:pt x="10885170" y="1899920"/>
                    <a:pt x="10586212" y="2197608"/>
                    <a:pt x="10217404" y="2197608"/>
                  </a:cubicBezTo>
                  <a:lnTo>
                    <a:pt x="667766" y="2197608"/>
                  </a:lnTo>
                  <a:cubicBezTo>
                    <a:pt x="298958" y="2197481"/>
                    <a:pt x="0" y="1899920"/>
                    <a:pt x="0" y="1532763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97870" cy="2210308"/>
            </a:xfrm>
            <a:custGeom>
              <a:avLst/>
              <a:gdLst/>
              <a:ahLst/>
              <a:cxnLst/>
              <a:rect r="r" b="b" t="t" l="l"/>
              <a:pathLst>
                <a:path h="2210308" w="10897870">
                  <a:moveTo>
                    <a:pt x="0" y="671068"/>
                  </a:moveTo>
                  <a:cubicBezTo>
                    <a:pt x="0" y="300355"/>
                    <a:pt x="301879" y="0"/>
                    <a:pt x="674116" y="0"/>
                  </a:cubicBezTo>
                  <a:lnTo>
                    <a:pt x="10223754" y="0"/>
                  </a:lnTo>
                  <a:lnTo>
                    <a:pt x="10223754" y="6350"/>
                  </a:lnTo>
                  <a:lnTo>
                    <a:pt x="10223754" y="0"/>
                  </a:lnTo>
                  <a:cubicBezTo>
                    <a:pt x="10595991" y="0"/>
                    <a:pt x="10897870" y="300355"/>
                    <a:pt x="10897870" y="671068"/>
                  </a:cubicBezTo>
                  <a:lnTo>
                    <a:pt x="10891520" y="671068"/>
                  </a:lnTo>
                  <a:lnTo>
                    <a:pt x="10897870" y="671068"/>
                  </a:lnTo>
                  <a:lnTo>
                    <a:pt x="10897870" y="1539240"/>
                  </a:lnTo>
                  <a:lnTo>
                    <a:pt x="10891520" y="1539240"/>
                  </a:lnTo>
                  <a:lnTo>
                    <a:pt x="10897870" y="1539240"/>
                  </a:lnTo>
                  <a:cubicBezTo>
                    <a:pt x="10897870" y="1909826"/>
                    <a:pt x="10595991" y="2210308"/>
                    <a:pt x="10223754" y="2210308"/>
                  </a:cubicBezTo>
                  <a:lnTo>
                    <a:pt x="10223754" y="2203958"/>
                  </a:lnTo>
                  <a:lnTo>
                    <a:pt x="10223754" y="2210308"/>
                  </a:lnTo>
                  <a:lnTo>
                    <a:pt x="674116" y="2210308"/>
                  </a:lnTo>
                  <a:lnTo>
                    <a:pt x="674116" y="2203958"/>
                  </a:lnTo>
                  <a:lnTo>
                    <a:pt x="674116" y="2210308"/>
                  </a:lnTo>
                  <a:cubicBezTo>
                    <a:pt x="301879" y="2210181"/>
                    <a:pt x="0" y="1909826"/>
                    <a:pt x="0" y="1539113"/>
                  </a:cubicBezTo>
                  <a:lnTo>
                    <a:pt x="0" y="671068"/>
                  </a:lnTo>
                  <a:lnTo>
                    <a:pt x="6350" y="671068"/>
                  </a:lnTo>
                  <a:lnTo>
                    <a:pt x="0" y="671068"/>
                  </a:lnTo>
                  <a:moveTo>
                    <a:pt x="12700" y="671068"/>
                  </a:moveTo>
                  <a:lnTo>
                    <a:pt x="12700" y="1539240"/>
                  </a:lnTo>
                  <a:lnTo>
                    <a:pt x="6350" y="1539240"/>
                  </a:lnTo>
                  <a:lnTo>
                    <a:pt x="12700" y="1539240"/>
                  </a:lnTo>
                  <a:cubicBezTo>
                    <a:pt x="12700" y="1902841"/>
                    <a:pt x="308737" y="2197608"/>
                    <a:pt x="674116" y="2197608"/>
                  </a:cubicBezTo>
                  <a:lnTo>
                    <a:pt x="10223754" y="2197608"/>
                  </a:lnTo>
                  <a:cubicBezTo>
                    <a:pt x="10589006" y="2197608"/>
                    <a:pt x="10885170" y="1902841"/>
                    <a:pt x="10885170" y="1539240"/>
                  </a:cubicBezTo>
                  <a:lnTo>
                    <a:pt x="10885170" y="671068"/>
                  </a:lnTo>
                  <a:cubicBezTo>
                    <a:pt x="10885043" y="307467"/>
                    <a:pt x="10589006" y="12700"/>
                    <a:pt x="10223754" y="12700"/>
                  </a:cubicBezTo>
                  <a:lnTo>
                    <a:pt x="674116" y="12700"/>
                  </a:lnTo>
                  <a:lnTo>
                    <a:pt x="674116" y="6350"/>
                  </a:lnTo>
                  <a:lnTo>
                    <a:pt x="674116" y="12700"/>
                  </a:lnTo>
                  <a:cubicBezTo>
                    <a:pt x="308737" y="12700"/>
                    <a:pt x="12700" y="307467"/>
                    <a:pt x="12700" y="671068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44016" y="6158210"/>
            <a:ext cx="2732931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Missing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016" y="6678811"/>
            <a:ext cx="7729537" cy="74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Only </a:t>
            </a:r>
            <a:r>
              <a:rPr lang="en-US" sz="1625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37 rating values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were identified as missing, indicating high data quality.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22114" y="7839670"/>
            <a:ext cx="8173342" cy="1657647"/>
            <a:chOff x="0" y="0"/>
            <a:chExt cx="10897790" cy="22101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0885170" cy="2197608"/>
            </a:xfrm>
            <a:custGeom>
              <a:avLst/>
              <a:gdLst/>
              <a:ahLst/>
              <a:cxnLst/>
              <a:rect r="r" b="b" t="t" l="l"/>
              <a:pathLst>
                <a:path h="2197608" w="10885170">
                  <a:moveTo>
                    <a:pt x="0" y="664718"/>
                  </a:moveTo>
                  <a:cubicBezTo>
                    <a:pt x="0" y="297561"/>
                    <a:pt x="298958" y="0"/>
                    <a:pt x="667766" y="0"/>
                  </a:cubicBezTo>
                  <a:lnTo>
                    <a:pt x="10217404" y="0"/>
                  </a:lnTo>
                  <a:cubicBezTo>
                    <a:pt x="10586212" y="0"/>
                    <a:pt x="10885170" y="297561"/>
                    <a:pt x="10885170" y="664718"/>
                  </a:cubicBezTo>
                  <a:lnTo>
                    <a:pt x="10885170" y="1532890"/>
                  </a:lnTo>
                  <a:cubicBezTo>
                    <a:pt x="10885170" y="1899920"/>
                    <a:pt x="10586212" y="2197608"/>
                    <a:pt x="10217404" y="2197608"/>
                  </a:cubicBezTo>
                  <a:lnTo>
                    <a:pt x="667766" y="2197608"/>
                  </a:lnTo>
                  <a:cubicBezTo>
                    <a:pt x="298958" y="2197481"/>
                    <a:pt x="0" y="1899920"/>
                    <a:pt x="0" y="1532763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97870" cy="2210308"/>
            </a:xfrm>
            <a:custGeom>
              <a:avLst/>
              <a:gdLst/>
              <a:ahLst/>
              <a:cxnLst/>
              <a:rect r="r" b="b" t="t" l="l"/>
              <a:pathLst>
                <a:path h="2210308" w="10897870">
                  <a:moveTo>
                    <a:pt x="0" y="671068"/>
                  </a:moveTo>
                  <a:cubicBezTo>
                    <a:pt x="0" y="300355"/>
                    <a:pt x="301879" y="0"/>
                    <a:pt x="674116" y="0"/>
                  </a:cubicBezTo>
                  <a:lnTo>
                    <a:pt x="10223754" y="0"/>
                  </a:lnTo>
                  <a:lnTo>
                    <a:pt x="10223754" y="6350"/>
                  </a:lnTo>
                  <a:lnTo>
                    <a:pt x="10223754" y="0"/>
                  </a:lnTo>
                  <a:cubicBezTo>
                    <a:pt x="10595991" y="0"/>
                    <a:pt x="10897870" y="300355"/>
                    <a:pt x="10897870" y="671068"/>
                  </a:cubicBezTo>
                  <a:lnTo>
                    <a:pt x="10891520" y="671068"/>
                  </a:lnTo>
                  <a:lnTo>
                    <a:pt x="10897870" y="671068"/>
                  </a:lnTo>
                  <a:lnTo>
                    <a:pt x="10897870" y="1539240"/>
                  </a:lnTo>
                  <a:lnTo>
                    <a:pt x="10891520" y="1539240"/>
                  </a:lnTo>
                  <a:lnTo>
                    <a:pt x="10897870" y="1539240"/>
                  </a:lnTo>
                  <a:cubicBezTo>
                    <a:pt x="10897870" y="1909826"/>
                    <a:pt x="10595991" y="2210308"/>
                    <a:pt x="10223754" y="2210308"/>
                  </a:cubicBezTo>
                  <a:lnTo>
                    <a:pt x="10223754" y="2203958"/>
                  </a:lnTo>
                  <a:lnTo>
                    <a:pt x="10223754" y="2210308"/>
                  </a:lnTo>
                  <a:lnTo>
                    <a:pt x="674116" y="2210308"/>
                  </a:lnTo>
                  <a:lnTo>
                    <a:pt x="674116" y="2203958"/>
                  </a:lnTo>
                  <a:lnTo>
                    <a:pt x="674116" y="2210308"/>
                  </a:lnTo>
                  <a:cubicBezTo>
                    <a:pt x="301879" y="2210181"/>
                    <a:pt x="0" y="1909826"/>
                    <a:pt x="0" y="1539113"/>
                  </a:cubicBezTo>
                  <a:lnTo>
                    <a:pt x="0" y="671068"/>
                  </a:lnTo>
                  <a:lnTo>
                    <a:pt x="6350" y="671068"/>
                  </a:lnTo>
                  <a:lnTo>
                    <a:pt x="0" y="671068"/>
                  </a:lnTo>
                  <a:moveTo>
                    <a:pt x="12700" y="671068"/>
                  </a:moveTo>
                  <a:lnTo>
                    <a:pt x="12700" y="1539240"/>
                  </a:lnTo>
                  <a:lnTo>
                    <a:pt x="6350" y="1539240"/>
                  </a:lnTo>
                  <a:lnTo>
                    <a:pt x="12700" y="1539240"/>
                  </a:lnTo>
                  <a:cubicBezTo>
                    <a:pt x="12700" y="1902841"/>
                    <a:pt x="308737" y="2197608"/>
                    <a:pt x="674116" y="2197608"/>
                  </a:cubicBezTo>
                  <a:lnTo>
                    <a:pt x="10223754" y="2197608"/>
                  </a:lnTo>
                  <a:cubicBezTo>
                    <a:pt x="10589006" y="2197608"/>
                    <a:pt x="10885170" y="1902841"/>
                    <a:pt x="10885170" y="1539240"/>
                  </a:cubicBezTo>
                  <a:lnTo>
                    <a:pt x="10885170" y="671068"/>
                  </a:lnTo>
                  <a:cubicBezTo>
                    <a:pt x="10885043" y="307467"/>
                    <a:pt x="10589006" y="12700"/>
                    <a:pt x="10223754" y="12700"/>
                  </a:cubicBezTo>
                  <a:lnTo>
                    <a:pt x="674116" y="12700"/>
                  </a:lnTo>
                  <a:lnTo>
                    <a:pt x="674116" y="6350"/>
                  </a:lnTo>
                  <a:lnTo>
                    <a:pt x="674116" y="12700"/>
                  </a:lnTo>
                  <a:cubicBezTo>
                    <a:pt x="308737" y="12700"/>
                    <a:pt x="12700" y="307467"/>
                    <a:pt x="12700" y="671068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944016" y="8013947"/>
            <a:ext cx="3729335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Data Quality &amp; Consistency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4016" y="8534549"/>
            <a:ext cx="7729537" cy="74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 dataset exhibits strong data quality and consistency, requiring minimal initial cleanup.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406830" y="1799630"/>
            <a:ext cx="8163817" cy="8163818"/>
            <a:chOff x="0" y="0"/>
            <a:chExt cx="10885090" cy="1088509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0885043" cy="10885043"/>
            </a:xfrm>
            <a:custGeom>
              <a:avLst/>
              <a:gdLst/>
              <a:ahLst/>
              <a:cxnLst/>
              <a:rect r="r" b="b" t="t" l="l"/>
              <a:pathLst>
                <a:path h="10885043" w="10885043">
                  <a:moveTo>
                    <a:pt x="0" y="0"/>
                  </a:moveTo>
                  <a:lnTo>
                    <a:pt x="10885043" y="0"/>
                  </a:lnTo>
                  <a:lnTo>
                    <a:pt x="10885043" y="10885043"/>
                  </a:lnTo>
                  <a:lnTo>
                    <a:pt x="0" y="1088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43817" y="351085"/>
            <a:ext cx="7213104" cy="5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Exploratory Data Analysis (Python)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43817" y="1346299"/>
            <a:ext cx="8410724" cy="8410724"/>
            <a:chOff x="0" y="0"/>
            <a:chExt cx="11214298" cy="1121429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1214354" cy="11214354"/>
            </a:xfrm>
            <a:custGeom>
              <a:avLst/>
              <a:gdLst/>
              <a:ahLst/>
              <a:cxnLst/>
              <a:rect r="r" b="b" t="t" l="l"/>
              <a:pathLst>
                <a:path h="11214354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11214354"/>
                  </a:lnTo>
                  <a:lnTo>
                    <a:pt x="0" y="11214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42984" y="1270099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42984" y="1591270"/>
            <a:ext cx="8410724" cy="19050"/>
            <a:chOff x="0" y="0"/>
            <a:chExt cx="11214298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342984" y="1659434"/>
            <a:ext cx="3486745" cy="30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Data Loading &amp; Initial Exploration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2984" y="2051297"/>
            <a:ext cx="8410724" cy="31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Utilized Pandas for efficient data import and preliminary inspection to understand structure.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2984" y="2562225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42984" y="2883396"/>
            <a:ext cx="8410724" cy="19050"/>
            <a:chOff x="0" y="0"/>
            <a:chExt cx="11214298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9342984" y="2951560"/>
            <a:ext cx="2340174" cy="30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Missing Data Handling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2984" y="3343424"/>
            <a:ext cx="8410724" cy="31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Applied median imputation for the 37 missing rating values to maintain data integrity.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2984" y="3854351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42984" y="4175522"/>
            <a:ext cx="8410724" cy="19050"/>
            <a:chOff x="0" y="0"/>
            <a:chExt cx="11214298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342984" y="4243685"/>
            <a:ext cx="2543770" cy="30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Column Standardization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2984" y="4635550"/>
            <a:ext cx="8410724" cy="32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Converted all column names to 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snake_case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for consistency and ease of use.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2984" y="5156001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342984" y="5477172"/>
            <a:ext cx="8410724" cy="19050"/>
            <a:chOff x="0" y="0"/>
            <a:chExt cx="11214298" cy="25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9342984" y="5545336"/>
            <a:ext cx="2112764" cy="30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Feature Engineering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2984" y="5937200"/>
            <a:ext cx="8410724" cy="56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Created new, insightful columns: </a:t>
            </a:r>
            <a:r>
              <a:rPr lang="en-US" sz="1187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age_group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for segmentation and </a:t>
            </a:r>
            <a:r>
              <a:rPr lang="en-US" sz="1187" b="true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purchase_frequency_days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for behavioral analysis.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2984" y="6696670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342984" y="7017841"/>
            <a:ext cx="8410724" cy="19050"/>
            <a:chOff x="0" y="0"/>
            <a:chExt cx="11214298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9342984" y="7086005"/>
            <a:ext cx="2998589" cy="30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Redundant Column Removal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42984" y="7477869"/>
            <a:ext cx="8410724" cy="32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Dropped the 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promo_code_used</a:t>
            </a: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column to streamline the dataset.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42984" y="7998321"/>
            <a:ext cx="155376" cy="27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leo Light"/>
                <a:ea typeface="Aleo Light"/>
                <a:cs typeface="Aleo Light"/>
                <a:sym typeface="Aleo Light"/>
              </a:rPr>
              <a:t>06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342984" y="8319492"/>
            <a:ext cx="8410724" cy="19050"/>
            <a:chOff x="0" y="0"/>
            <a:chExt cx="11214298" cy="25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214354" cy="25400"/>
            </a:xfrm>
            <a:custGeom>
              <a:avLst/>
              <a:gdLst/>
              <a:ahLst/>
              <a:cxnLst/>
              <a:rect r="r" b="b" t="t" l="l"/>
              <a:pathLst>
                <a:path h="25400" w="11214354">
                  <a:moveTo>
                    <a:pt x="0" y="0"/>
                  </a:moveTo>
                  <a:lnTo>
                    <a:pt x="11214354" y="0"/>
                  </a:lnTo>
                  <a:lnTo>
                    <a:pt x="1121435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9342984" y="8387655"/>
            <a:ext cx="2044750" cy="30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Data Storage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42984" y="8779520"/>
            <a:ext cx="8410724" cy="31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Pushed the cleaned and transformed dataset to PostgreSQL for robust querying and analysis.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35335" y="344389"/>
            <a:ext cx="4831259" cy="57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SQL Analysis Highlights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335" y="1172468"/>
            <a:ext cx="17217330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Our analysis leveraged ten targeted SQL queries to extract critical business insights from the cleaned dataset.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0572" y="1641574"/>
            <a:ext cx="8541692" cy="1533971"/>
            <a:chOff x="0" y="0"/>
            <a:chExt cx="11388923" cy="20452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1376152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152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047" y="0"/>
                  </a:lnTo>
                  <a:cubicBezTo>
                    <a:pt x="11337544" y="0"/>
                    <a:pt x="11376152" y="38354"/>
                    <a:pt x="11376152" y="85725"/>
                  </a:cubicBezTo>
                  <a:lnTo>
                    <a:pt x="11376152" y="1946910"/>
                  </a:lnTo>
                  <a:cubicBezTo>
                    <a:pt x="11376152" y="1994281"/>
                    <a:pt x="11337544" y="2032635"/>
                    <a:pt x="11290047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88852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8852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397" y="0"/>
                  </a:lnTo>
                  <a:lnTo>
                    <a:pt x="11296397" y="6350"/>
                  </a:lnTo>
                  <a:lnTo>
                    <a:pt x="11296397" y="0"/>
                  </a:lnTo>
                  <a:cubicBezTo>
                    <a:pt x="11347450" y="0"/>
                    <a:pt x="11388852" y="41148"/>
                    <a:pt x="11388852" y="92075"/>
                  </a:cubicBezTo>
                  <a:lnTo>
                    <a:pt x="11382502" y="92075"/>
                  </a:lnTo>
                  <a:lnTo>
                    <a:pt x="11388852" y="92075"/>
                  </a:lnTo>
                  <a:lnTo>
                    <a:pt x="11388852" y="1953260"/>
                  </a:lnTo>
                  <a:lnTo>
                    <a:pt x="11382502" y="1953260"/>
                  </a:lnTo>
                  <a:lnTo>
                    <a:pt x="11388852" y="1953260"/>
                  </a:lnTo>
                  <a:cubicBezTo>
                    <a:pt x="11388852" y="2004060"/>
                    <a:pt x="11347450" y="2045335"/>
                    <a:pt x="11296397" y="2045335"/>
                  </a:cubicBezTo>
                  <a:lnTo>
                    <a:pt x="11296397" y="2038985"/>
                  </a:lnTo>
                  <a:lnTo>
                    <a:pt x="11296397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397" y="2032635"/>
                  </a:lnTo>
                  <a:cubicBezTo>
                    <a:pt x="11340465" y="2032635"/>
                    <a:pt x="11376152" y="1997075"/>
                    <a:pt x="11376152" y="1953260"/>
                  </a:cubicBezTo>
                  <a:lnTo>
                    <a:pt x="11376152" y="92075"/>
                  </a:lnTo>
                  <a:cubicBezTo>
                    <a:pt x="11376152" y="48260"/>
                    <a:pt x="11340465" y="12700"/>
                    <a:pt x="11296397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97706" y="1808709"/>
            <a:ext cx="458837" cy="458837"/>
            <a:chOff x="0" y="0"/>
            <a:chExt cx="611783" cy="611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823912" y="1934766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0000" r="0" b="-5000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7706" y="2382291"/>
            <a:ext cx="2013049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Revenue by Gender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7706" y="2706589"/>
            <a:ext cx="8207425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Analyzed gender-specific spending patterns.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15586" y="1641574"/>
            <a:ext cx="8541841" cy="1533971"/>
            <a:chOff x="0" y="0"/>
            <a:chExt cx="11389122" cy="20452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1376406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406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300" y="0"/>
                  </a:lnTo>
                  <a:cubicBezTo>
                    <a:pt x="11337798" y="0"/>
                    <a:pt x="11376406" y="38354"/>
                    <a:pt x="11376406" y="85725"/>
                  </a:cubicBezTo>
                  <a:lnTo>
                    <a:pt x="11376406" y="1946910"/>
                  </a:lnTo>
                  <a:cubicBezTo>
                    <a:pt x="11376406" y="1994281"/>
                    <a:pt x="11337798" y="2032635"/>
                    <a:pt x="11290300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89106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9106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650" y="0"/>
                  </a:lnTo>
                  <a:lnTo>
                    <a:pt x="11296650" y="6350"/>
                  </a:lnTo>
                  <a:lnTo>
                    <a:pt x="11296650" y="0"/>
                  </a:lnTo>
                  <a:cubicBezTo>
                    <a:pt x="11347704" y="0"/>
                    <a:pt x="11389106" y="41148"/>
                    <a:pt x="11389106" y="92075"/>
                  </a:cubicBezTo>
                  <a:lnTo>
                    <a:pt x="11382756" y="92075"/>
                  </a:lnTo>
                  <a:lnTo>
                    <a:pt x="11389106" y="92075"/>
                  </a:lnTo>
                  <a:lnTo>
                    <a:pt x="11389106" y="1953260"/>
                  </a:lnTo>
                  <a:lnTo>
                    <a:pt x="11382756" y="1953260"/>
                  </a:lnTo>
                  <a:lnTo>
                    <a:pt x="11389106" y="1953260"/>
                  </a:lnTo>
                  <a:cubicBezTo>
                    <a:pt x="11389106" y="2004060"/>
                    <a:pt x="11347704" y="2045335"/>
                    <a:pt x="11296650" y="2045335"/>
                  </a:cubicBezTo>
                  <a:lnTo>
                    <a:pt x="11296650" y="2038985"/>
                  </a:lnTo>
                  <a:lnTo>
                    <a:pt x="11296650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650" y="2032635"/>
                  </a:lnTo>
                  <a:cubicBezTo>
                    <a:pt x="11340719" y="2032635"/>
                    <a:pt x="11376406" y="1997075"/>
                    <a:pt x="11376406" y="1953260"/>
                  </a:cubicBezTo>
                  <a:lnTo>
                    <a:pt x="11376406" y="92075"/>
                  </a:lnTo>
                  <a:cubicBezTo>
                    <a:pt x="11376406" y="48260"/>
                    <a:pt x="11340719" y="12700"/>
                    <a:pt x="11296650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382720" y="1808709"/>
            <a:ext cx="458838" cy="458837"/>
            <a:chOff x="0" y="0"/>
            <a:chExt cx="611783" cy="611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9508926" y="1934766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545" r="0" b="-4545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382720" y="2382291"/>
            <a:ext cx="3114972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High-Spending Discount Users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2720" y="2706589"/>
            <a:ext cx="8207574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Identified customers who spend significantly while using discounts.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30572" y="3318867"/>
            <a:ext cx="8541692" cy="1533971"/>
            <a:chOff x="0" y="0"/>
            <a:chExt cx="11388923" cy="20452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1376152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152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047" y="0"/>
                  </a:lnTo>
                  <a:cubicBezTo>
                    <a:pt x="11337544" y="0"/>
                    <a:pt x="11376152" y="38354"/>
                    <a:pt x="11376152" y="85725"/>
                  </a:cubicBezTo>
                  <a:lnTo>
                    <a:pt x="11376152" y="1946910"/>
                  </a:lnTo>
                  <a:cubicBezTo>
                    <a:pt x="11376152" y="1994281"/>
                    <a:pt x="11337544" y="2032635"/>
                    <a:pt x="11290047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88852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8852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397" y="0"/>
                  </a:lnTo>
                  <a:lnTo>
                    <a:pt x="11296397" y="6350"/>
                  </a:lnTo>
                  <a:lnTo>
                    <a:pt x="11296397" y="0"/>
                  </a:lnTo>
                  <a:cubicBezTo>
                    <a:pt x="11347450" y="0"/>
                    <a:pt x="11388852" y="41148"/>
                    <a:pt x="11388852" y="92075"/>
                  </a:cubicBezTo>
                  <a:lnTo>
                    <a:pt x="11382502" y="92075"/>
                  </a:lnTo>
                  <a:lnTo>
                    <a:pt x="11388852" y="92075"/>
                  </a:lnTo>
                  <a:lnTo>
                    <a:pt x="11388852" y="1953260"/>
                  </a:lnTo>
                  <a:lnTo>
                    <a:pt x="11382502" y="1953260"/>
                  </a:lnTo>
                  <a:lnTo>
                    <a:pt x="11388852" y="1953260"/>
                  </a:lnTo>
                  <a:cubicBezTo>
                    <a:pt x="11388852" y="2004060"/>
                    <a:pt x="11347450" y="2045335"/>
                    <a:pt x="11296397" y="2045335"/>
                  </a:cubicBezTo>
                  <a:lnTo>
                    <a:pt x="11296397" y="2038985"/>
                  </a:lnTo>
                  <a:lnTo>
                    <a:pt x="11296397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397" y="2032635"/>
                  </a:lnTo>
                  <a:cubicBezTo>
                    <a:pt x="11340465" y="2032635"/>
                    <a:pt x="11376152" y="1997075"/>
                    <a:pt x="11376152" y="1953260"/>
                  </a:cubicBezTo>
                  <a:lnTo>
                    <a:pt x="11376152" y="92075"/>
                  </a:lnTo>
                  <a:cubicBezTo>
                    <a:pt x="11376152" y="48260"/>
                    <a:pt x="11340465" y="12700"/>
                    <a:pt x="11296397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697706" y="3486001"/>
            <a:ext cx="458837" cy="458838"/>
            <a:chOff x="0" y="0"/>
            <a:chExt cx="611783" cy="6117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823912" y="3612059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72" t="0" r="-2272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97706" y="4059585"/>
            <a:ext cx="2557165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Top 5 Products by Rating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7706" y="4383881"/>
            <a:ext cx="8207425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Determined the highest-rated products based on customer feedback.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215586" y="3318867"/>
            <a:ext cx="8541841" cy="1533971"/>
            <a:chOff x="0" y="0"/>
            <a:chExt cx="11389122" cy="20452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11376406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406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300" y="0"/>
                  </a:lnTo>
                  <a:cubicBezTo>
                    <a:pt x="11337798" y="0"/>
                    <a:pt x="11376406" y="38354"/>
                    <a:pt x="11376406" y="85725"/>
                  </a:cubicBezTo>
                  <a:lnTo>
                    <a:pt x="11376406" y="1946910"/>
                  </a:lnTo>
                  <a:cubicBezTo>
                    <a:pt x="11376406" y="1994281"/>
                    <a:pt x="11337798" y="2032635"/>
                    <a:pt x="11290300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89106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9106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650" y="0"/>
                  </a:lnTo>
                  <a:lnTo>
                    <a:pt x="11296650" y="6350"/>
                  </a:lnTo>
                  <a:lnTo>
                    <a:pt x="11296650" y="0"/>
                  </a:lnTo>
                  <a:cubicBezTo>
                    <a:pt x="11347704" y="0"/>
                    <a:pt x="11389106" y="41148"/>
                    <a:pt x="11389106" y="92075"/>
                  </a:cubicBezTo>
                  <a:lnTo>
                    <a:pt x="11382756" y="92075"/>
                  </a:lnTo>
                  <a:lnTo>
                    <a:pt x="11389106" y="92075"/>
                  </a:lnTo>
                  <a:lnTo>
                    <a:pt x="11389106" y="1953260"/>
                  </a:lnTo>
                  <a:lnTo>
                    <a:pt x="11382756" y="1953260"/>
                  </a:lnTo>
                  <a:lnTo>
                    <a:pt x="11389106" y="1953260"/>
                  </a:lnTo>
                  <a:cubicBezTo>
                    <a:pt x="11389106" y="2004060"/>
                    <a:pt x="11347704" y="2045335"/>
                    <a:pt x="11296650" y="2045335"/>
                  </a:cubicBezTo>
                  <a:lnTo>
                    <a:pt x="11296650" y="2038985"/>
                  </a:lnTo>
                  <a:lnTo>
                    <a:pt x="11296650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650" y="2032635"/>
                  </a:lnTo>
                  <a:cubicBezTo>
                    <a:pt x="11340719" y="2032635"/>
                    <a:pt x="11376406" y="1997075"/>
                    <a:pt x="11376406" y="1953260"/>
                  </a:cubicBezTo>
                  <a:lnTo>
                    <a:pt x="11376406" y="92075"/>
                  </a:lnTo>
                  <a:cubicBezTo>
                    <a:pt x="11376406" y="48260"/>
                    <a:pt x="11340719" y="12700"/>
                    <a:pt x="11296650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382720" y="3486001"/>
            <a:ext cx="458838" cy="458838"/>
            <a:chOff x="0" y="0"/>
            <a:chExt cx="611783" cy="6117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9508926" y="3612059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382720" y="4059585"/>
            <a:ext cx="2179885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Shipping Type Spend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82720" y="4383881"/>
            <a:ext cx="8207574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Compared spending behavior between standard and express shipping users.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30572" y="4996160"/>
            <a:ext cx="8541692" cy="1533971"/>
            <a:chOff x="0" y="0"/>
            <a:chExt cx="11388923" cy="204529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11376152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152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047" y="0"/>
                  </a:lnTo>
                  <a:cubicBezTo>
                    <a:pt x="11337544" y="0"/>
                    <a:pt x="11376152" y="38354"/>
                    <a:pt x="11376152" y="85725"/>
                  </a:cubicBezTo>
                  <a:lnTo>
                    <a:pt x="11376152" y="1946910"/>
                  </a:lnTo>
                  <a:cubicBezTo>
                    <a:pt x="11376152" y="1994281"/>
                    <a:pt x="11337544" y="2032635"/>
                    <a:pt x="11290047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88852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8852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397" y="0"/>
                  </a:lnTo>
                  <a:lnTo>
                    <a:pt x="11296397" y="6350"/>
                  </a:lnTo>
                  <a:lnTo>
                    <a:pt x="11296397" y="0"/>
                  </a:lnTo>
                  <a:cubicBezTo>
                    <a:pt x="11347450" y="0"/>
                    <a:pt x="11388852" y="41148"/>
                    <a:pt x="11388852" y="92075"/>
                  </a:cubicBezTo>
                  <a:lnTo>
                    <a:pt x="11382502" y="92075"/>
                  </a:lnTo>
                  <a:lnTo>
                    <a:pt x="11388852" y="92075"/>
                  </a:lnTo>
                  <a:lnTo>
                    <a:pt x="11388852" y="1953260"/>
                  </a:lnTo>
                  <a:lnTo>
                    <a:pt x="11382502" y="1953260"/>
                  </a:lnTo>
                  <a:lnTo>
                    <a:pt x="11388852" y="1953260"/>
                  </a:lnTo>
                  <a:cubicBezTo>
                    <a:pt x="11388852" y="2004060"/>
                    <a:pt x="11347450" y="2045335"/>
                    <a:pt x="11296397" y="2045335"/>
                  </a:cubicBezTo>
                  <a:lnTo>
                    <a:pt x="11296397" y="2038985"/>
                  </a:lnTo>
                  <a:lnTo>
                    <a:pt x="11296397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397" y="2032635"/>
                  </a:lnTo>
                  <a:cubicBezTo>
                    <a:pt x="11340465" y="2032635"/>
                    <a:pt x="11376152" y="1997075"/>
                    <a:pt x="11376152" y="1953260"/>
                  </a:cubicBezTo>
                  <a:lnTo>
                    <a:pt x="11376152" y="92075"/>
                  </a:lnTo>
                  <a:cubicBezTo>
                    <a:pt x="11376152" y="48260"/>
                    <a:pt x="11340465" y="12700"/>
                    <a:pt x="11296397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697706" y="5163294"/>
            <a:ext cx="458837" cy="458837"/>
            <a:chOff x="0" y="0"/>
            <a:chExt cx="611783" cy="61178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823912" y="5289351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97706" y="5736877"/>
            <a:ext cx="3259782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Subscribers vs. Non-Subscribers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97706" y="6061174"/>
            <a:ext cx="8207425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Contrasted purchasing habits of subscribed and unsubscribed customers.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215586" y="4996160"/>
            <a:ext cx="8541841" cy="1533971"/>
            <a:chOff x="0" y="0"/>
            <a:chExt cx="11389122" cy="204529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6350" y="6350"/>
              <a:ext cx="11376406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406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300" y="0"/>
                  </a:lnTo>
                  <a:cubicBezTo>
                    <a:pt x="11337798" y="0"/>
                    <a:pt x="11376406" y="38354"/>
                    <a:pt x="11376406" y="85725"/>
                  </a:cubicBezTo>
                  <a:lnTo>
                    <a:pt x="11376406" y="1946910"/>
                  </a:lnTo>
                  <a:cubicBezTo>
                    <a:pt x="11376406" y="1994281"/>
                    <a:pt x="11337798" y="2032635"/>
                    <a:pt x="11290300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389106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9106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650" y="0"/>
                  </a:lnTo>
                  <a:lnTo>
                    <a:pt x="11296650" y="6350"/>
                  </a:lnTo>
                  <a:lnTo>
                    <a:pt x="11296650" y="0"/>
                  </a:lnTo>
                  <a:cubicBezTo>
                    <a:pt x="11347704" y="0"/>
                    <a:pt x="11389106" y="41148"/>
                    <a:pt x="11389106" y="92075"/>
                  </a:cubicBezTo>
                  <a:lnTo>
                    <a:pt x="11382756" y="92075"/>
                  </a:lnTo>
                  <a:lnTo>
                    <a:pt x="11389106" y="92075"/>
                  </a:lnTo>
                  <a:lnTo>
                    <a:pt x="11389106" y="1953260"/>
                  </a:lnTo>
                  <a:lnTo>
                    <a:pt x="11382756" y="1953260"/>
                  </a:lnTo>
                  <a:lnTo>
                    <a:pt x="11389106" y="1953260"/>
                  </a:lnTo>
                  <a:cubicBezTo>
                    <a:pt x="11389106" y="2004060"/>
                    <a:pt x="11347704" y="2045335"/>
                    <a:pt x="11296650" y="2045335"/>
                  </a:cubicBezTo>
                  <a:lnTo>
                    <a:pt x="11296650" y="2038985"/>
                  </a:lnTo>
                  <a:lnTo>
                    <a:pt x="11296650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650" y="2032635"/>
                  </a:lnTo>
                  <a:cubicBezTo>
                    <a:pt x="11340719" y="2032635"/>
                    <a:pt x="11376406" y="1997075"/>
                    <a:pt x="11376406" y="1953260"/>
                  </a:cubicBezTo>
                  <a:lnTo>
                    <a:pt x="11376406" y="92075"/>
                  </a:lnTo>
                  <a:cubicBezTo>
                    <a:pt x="11376406" y="48260"/>
                    <a:pt x="11340719" y="12700"/>
                    <a:pt x="11296650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9382720" y="5163294"/>
            <a:ext cx="458838" cy="458837"/>
            <a:chOff x="0" y="0"/>
            <a:chExt cx="611783" cy="61178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3" id="53" descr="preencoded.png"/>
          <p:cNvSpPr/>
          <p:nvPr/>
        </p:nvSpPr>
        <p:spPr>
          <a:xfrm flipH="false" flipV="false" rot="0">
            <a:off x="9508926" y="5289351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9382720" y="5736877"/>
            <a:ext cx="3099198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Discount-Dependent Products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382720" y="6061174"/>
            <a:ext cx="8207574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Uncovered products heavily reliant on discounts for sales.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530572" y="6673454"/>
            <a:ext cx="8541692" cy="1533971"/>
            <a:chOff x="0" y="0"/>
            <a:chExt cx="11388923" cy="204529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6350" y="6350"/>
              <a:ext cx="11376152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152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047" y="0"/>
                  </a:lnTo>
                  <a:cubicBezTo>
                    <a:pt x="11337544" y="0"/>
                    <a:pt x="11376152" y="38354"/>
                    <a:pt x="11376152" y="85725"/>
                  </a:cubicBezTo>
                  <a:lnTo>
                    <a:pt x="11376152" y="1946910"/>
                  </a:lnTo>
                  <a:cubicBezTo>
                    <a:pt x="11376152" y="1994281"/>
                    <a:pt x="11337544" y="2032635"/>
                    <a:pt x="11290047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388852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8852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397" y="0"/>
                  </a:lnTo>
                  <a:lnTo>
                    <a:pt x="11296397" y="6350"/>
                  </a:lnTo>
                  <a:lnTo>
                    <a:pt x="11296397" y="0"/>
                  </a:lnTo>
                  <a:cubicBezTo>
                    <a:pt x="11347450" y="0"/>
                    <a:pt x="11388852" y="41148"/>
                    <a:pt x="11388852" y="92075"/>
                  </a:cubicBezTo>
                  <a:lnTo>
                    <a:pt x="11382502" y="92075"/>
                  </a:lnTo>
                  <a:lnTo>
                    <a:pt x="11388852" y="92075"/>
                  </a:lnTo>
                  <a:lnTo>
                    <a:pt x="11388852" y="1953260"/>
                  </a:lnTo>
                  <a:lnTo>
                    <a:pt x="11382502" y="1953260"/>
                  </a:lnTo>
                  <a:lnTo>
                    <a:pt x="11388852" y="1953260"/>
                  </a:lnTo>
                  <a:cubicBezTo>
                    <a:pt x="11388852" y="2004060"/>
                    <a:pt x="11347450" y="2045335"/>
                    <a:pt x="11296397" y="2045335"/>
                  </a:cubicBezTo>
                  <a:lnTo>
                    <a:pt x="11296397" y="2038985"/>
                  </a:lnTo>
                  <a:lnTo>
                    <a:pt x="11296397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397" y="2032635"/>
                  </a:lnTo>
                  <a:cubicBezTo>
                    <a:pt x="11340465" y="2032635"/>
                    <a:pt x="11376152" y="1997075"/>
                    <a:pt x="11376152" y="1953260"/>
                  </a:cubicBezTo>
                  <a:lnTo>
                    <a:pt x="11376152" y="92075"/>
                  </a:lnTo>
                  <a:cubicBezTo>
                    <a:pt x="11376152" y="48260"/>
                    <a:pt x="11340465" y="12700"/>
                    <a:pt x="11296397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697706" y="6840588"/>
            <a:ext cx="458837" cy="458837"/>
            <a:chOff x="0" y="0"/>
            <a:chExt cx="611783" cy="611783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1" id="61" descr="preencoded.png"/>
          <p:cNvSpPr/>
          <p:nvPr/>
        </p:nvSpPr>
        <p:spPr>
          <a:xfrm flipH="false" flipV="false" rot="0">
            <a:off x="823912" y="6966645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9090" t="0" r="-909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697706" y="7414171"/>
            <a:ext cx="2508796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Customer Segmentation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97706" y="7738468"/>
            <a:ext cx="8207425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Developed distinct customer segments based on various attributes.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9215586" y="6673454"/>
            <a:ext cx="8541841" cy="1533971"/>
            <a:chOff x="0" y="0"/>
            <a:chExt cx="11389122" cy="204529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6350" y="6350"/>
              <a:ext cx="11376406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406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300" y="0"/>
                  </a:lnTo>
                  <a:cubicBezTo>
                    <a:pt x="11337798" y="0"/>
                    <a:pt x="11376406" y="38354"/>
                    <a:pt x="11376406" y="85725"/>
                  </a:cubicBezTo>
                  <a:lnTo>
                    <a:pt x="11376406" y="1946910"/>
                  </a:lnTo>
                  <a:cubicBezTo>
                    <a:pt x="11376406" y="1994281"/>
                    <a:pt x="11337798" y="2032635"/>
                    <a:pt x="11290300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389106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9106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650" y="0"/>
                  </a:lnTo>
                  <a:lnTo>
                    <a:pt x="11296650" y="6350"/>
                  </a:lnTo>
                  <a:lnTo>
                    <a:pt x="11296650" y="0"/>
                  </a:lnTo>
                  <a:cubicBezTo>
                    <a:pt x="11347704" y="0"/>
                    <a:pt x="11389106" y="41148"/>
                    <a:pt x="11389106" y="92075"/>
                  </a:cubicBezTo>
                  <a:lnTo>
                    <a:pt x="11382756" y="92075"/>
                  </a:lnTo>
                  <a:lnTo>
                    <a:pt x="11389106" y="92075"/>
                  </a:lnTo>
                  <a:lnTo>
                    <a:pt x="11389106" y="1953260"/>
                  </a:lnTo>
                  <a:lnTo>
                    <a:pt x="11382756" y="1953260"/>
                  </a:lnTo>
                  <a:lnTo>
                    <a:pt x="11389106" y="1953260"/>
                  </a:lnTo>
                  <a:cubicBezTo>
                    <a:pt x="11389106" y="2004060"/>
                    <a:pt x="11347704" y="2045335"/>
                    <a:pt x="11296650" y="2045335"/>
                  </a:cubicBezTo>
                  <a:lnTo>
                    <a:pt x="11296650" y="2038985"/>
                  </a:lnTo>
                  <a:lnTo>
                    <a:pt x="11296650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650" y="2032635"/>
                  </a:lnTo>
                  <a:cubicBezTo>
                    <a:pt x="11340719" y="2032635"/>
                    <a:pt x="11376406" y="1997075"/>
                    <a:pt x="11376406" y="1953260"/>
                  </a:cubicBezTo>
                  <a:lnTo>
                    <a:pt x="11376406" y="92075"/>
                  </a:lnTo>
                  <a:cubicBezTo>
                    <a:pt x="11376406" y="48260"/>
                    <a:pt x="11340719" y="12700"/>
                    <a:pt x="11296650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9382720" y="6840588"/>
            <a:ext cx="458838" cy="458837"/>
            <a:chOff x="0" y="0"/>
            <a:chExt cx="611783" cy="61178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9" id="69" descr="preencoded.png"/>
          <p:cNvSpPr/>
          <p:nvPr/>
        </p:nvSpPr>
        <p:spPr>
          <a:xfrm flipH="false" flipV="false" rot="0">
            <a:off x="9508926" y="6966645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11363" r="0" b="-11363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9382720" y="7414171"/>
            <a:ext cx="2892326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Top 3 Products per Category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382720" y="7738468"/>
            <a:ext cx="8207574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Identified leading products within each defined category.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530572" y="8350746"/>
            <a:ext cx="8541692" cy="1533971"/>
            <a:chOff x="0" y="0"/>
            <a:chExt cx="11388923" cy="204529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6350" y="6350"/>
              <a:ext cx="11376152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152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047" y="0"/>
                  </a:lnTo>
                  <a:cubicBezTo>
                    <a:pt x="11337544" y="0"/>
                    <a:pt x="11376152" y="38354"/>
                    <a:pt x="11376152" y="85725"/>
                  </a:cubicBezTo>
                  <a:lnTo>
                    <a:pt x="11376152" y="1946910"/>
                  </a:lnTo>
                  <a:cubicBezTo>
                    <a:pt x="11376152" y="1994281"/>
                    <a:pt x="11337544" y="2032635"/>
                    <a:pt x="11290047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1388852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8852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397" y="0"/>
                  </a:lnTo>
                  <a:lnTo>
                    <a:pt x="11296397" y="6350"/>
                  </a:lnTo>
                  <a:lnTo>
                    <a:pt x="11296397" y="0"/>
                  </a:lnTo>
                  <a:cubicBezTo>
                    <a:pt x="11347450" y="0"/>
                    <a:pt x="11388852" y="41148"/>
                    <a:pt x="11388852" y="92075"/>
                  </a:cubicBezTo>
                  <a:lnTo>
                    <a:pt x="11382502" y="92075"/>
                  </a:lnTo>
                  <a:lnTo>
                    <a:pt x="11388852" y="92075"/>
                  </a:lnTo>
                  <a:lnTo>
                    <a:pt x="11388852" y="1953260"/>
                  </a:lnTo>
                  <a:lnTo>
                    <a:pt x="11382502" y="1953260"/>
                  </a:lnTo>
                  <a:lnTo>
                    <a:pt x="11388852" y="1953260"/>
                  </a:lnTo>
                  <a:cubicBezTo>
                    <a:pt x="11388852" y="2004060"/>
                    <a:pt x="11347450" y="2045335"/>
                    <a:pt x="11296397" y="2045335"/>
                  </a:cubicBezTo>
                  <a:lnTo>
                    <a:pt x="11296397" y="2038985"/>
                  </a:lnTo>
                  <a:lnTo>
                    <a:pt x="11296397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397" y="2032635"/>
                  </a:lnTo>
                  <a:cubicBezTo>
                    <a:pt x="11340465" y="2032635"/>
                    <a:pt x="11376152" y="1997075"/>
                    <a:pt x="11376152" y="1953260"/>
                  </a:cubicBezTo>
                  <a:lnTo>
                    <a:pt x="11376152" y="92075"/>
                  </a:lnTo>
                  <a:cubicBezTo>
                    <a:pt x="11376152" y="48260"/>
                    <a:pt x="11340465" y="12700"/>
                    <a:pt x="11296397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697706" y="8517880"/>
            <a:ext cx="458837" cy="458837"/>
            <a:chOff x="0" y="0"/>
            <a:chExt cx="611783" cy="611783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7" id="77" descr="preencoded.png"/>
          <p:cNvSpPr/>
          <p:nvPr/>
        </p:nvSpPr>
        <p:spPr>
          <a:xfrm flipH="false" flipV="false" rot="0">
            <a:off x="823912" y="8643937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11363" r="0" b="-11363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697706" y="9091464"/>
            <a:ext cx="3122414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Repeat Buyers &amp; Subscriptions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97706" y="9415760"/>
            <a:ext cx="8207425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Analyzed patterns of repeat purchases and subscription engagement.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9215586" y="8350746"/>
            <a:ext cx="8541841" cy="1533971"/>
            <a:chOff x="0" y="0"/>
            <a:chExt cx="11389122" cy="204529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6350" y="6350"/>
              <a:ext cx="11376406" cy="2032635"/>
            </a:xfrm>
            <a:custGeom>
              <a:avLst/>
              <a:gdLst/>
              <a:ahLst/>
              <a:cxnLst/>
              <a:rect r="r" b="b" t="t" l="l"/>
              <a:pathLst>
                <a:path h="2032635" w="11376406">
                  <a:moveTo>
                    <a:pt x="0" y="85725"/>
                  </a:moveTo>
                  <a:cubicBezTo>
                    <a:pt x="0" y="38354"/>
                    <a:pt x="38608" y="0"/>
                    <a:pt x="86106" y="0"/>
                  </a:cubicBezTo>
                  <a:lnTo>
                    <a:pt x="11290300" y="0"/>
                  </a:lnTo>
                  <a:cubicBezTo>
                    <a:pt x="11337798" y="0"/>
                    <a:pt x="11376406" y="38354"/>
                    <a:pt x="11376406" y="85725"/>
                  </a:cubicBezTo>
                  <a:lnTo>
                    <a:pt x="11376406" y="1946910"/>
                  </a:lnTo>
                  <a:cubicBezTo>
                    <a:pt x="11376406" y="1994281"/>
                    <a:pt x="11337798" y="2032635"/>
                    <a:pt x="11290300" y="2032635"/>
                  </a:cubicBezTo>
                  <a:lnTo>
                    <a:pt x="86106" y="2032635"/>
                  </a:lnTo>
                  <a:cubicBezTo>
                    <a:pt x="38608" y="2032635"/>
                    <a:pt x="0" y="1994281"/>
                    <a:pt x="0" y="1946910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1389106" cy="2045335"/>
            </a:xfrm>
            <a:custGeom>
              <a:avLst/>
              <a:gdLst/>
              <a:ahLst/>
              <a:cxnLst/>
              <a:rect r="r" b="b" t="t" l="l"/>
              <a:pathLst>
                <a:path h="2045335" w="11389106">
                  <a:moveTo>
                    <a:pt x="0" y="92075"/>
                  </a:moveTo>
                  <a:cubicBezTo>
                    <a:pt x="0" y="41148"/>
                    <a:pt x="41402" y="0"/>
                    <a:pt x="92456" y="0"/>
                  </a:cubicBezTo>
                  <a:lnTo>
                    <a:pt x="11296650" y="0"/>
                  </a:lnTo>
                  <a:lnTo>
                    <a:pt x="11296650" y="6350"/>
                  </a:lnTo>
                  <a:lnTo>
                    <a:pt x="11296650" y="0"/>
                  </a:lnTo>
                  <a:cubicBezTo>
                    <a:pt x="11347704" y="0"/>
                    <a:pt x="11389106" y="41148"/>
                    <a:pt x="11389106" y="92075"/>
                  </a:cubicBezTo>
                  <a:lnTo>
                    <a:pt x="11382756" y="92075"/>
                  </a:lnTo>
                  <a:lnTo>
                    <a:pt x="11389106" y="92075"/>
                  </a:lnTo>
                  <a:lnTo>
                    <a:pt x="11389106" y="1953260"/>
                  </a:lnTo>
                  <a:lnTo>
                    <a:pt x="11382756" y="1953260"/>
                  </a:lnTo>
                  <a:lnTo>
                    <a:pt x="11389106" y="1953260"/>
                  </a:lnTo>
                  <a:cubicBezTo>
                    <a:pt x="11389106" y="2004060"/>
                    <a:pt x="11347704" y="2045335"/>
                    <a:pt x="11296650" y="2045335"/>
                  </a:cubicBezTo>
                  <a:lnTo>
                    <a:pt x="11296650" y="2038985"/>
                  </a:lnTo>
                  <a:lnTo>
                    <a:pt x="11296650" y="2045335"/>
                  </a:lnTo>
                  <a:lnTo>
                    <a:pt x="92456" y="2045335"/>
                  </a:lnTo>
                  <a:lnTo>
                    <a:pt x="92456" y="2038985"/>
                  </a:lnTo>
                  <a:lnTo>
                    <a:pt x="92456" y="2045335"/>
                  </a:lnTo>
                  <a:cubicBezTo>
                    <a:pt x="41402" y="2045335"/>
                    <a:pt x="0" y="2004187"/>
                    <a:pt x="0" y="1953260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1953260"/>
                  </a:lnTo>
                  <a:lnTo>
                    <a:pt x="6350" y="1953260"/>
                  </a:lnTo>
                  <a:lnTo>
                    <a:pt x="12700" y="1953260"/>
                  </a:lnTo>
                  <a:cubicBezTo>
                    <a:pt x="12700" y="1997075"/>
                    <a:pt x="48387" y="2032635"/>
                    <a:pt x="92456" y="2032635"/>
                  </a:cubicBezTo>
                  <a:lnTo>
                    <a:pt x="11296650" y="2032635"/>
                  </a:lnTo>
                  <a:cubicBezTo>
                    <a:pt x="11340719" y="2032635"/>
                    <a:pt x="11376406" y="1997075"/>
                    <a:pt x="11376406" y="1953260"/>
                  </a:cubicBezTo>
                  <a:lnTo>
                    <a:pt x="11376406" y="92075"/>
                  </a:lnTo>
                  <a:cubicBezTo>
                    <a:pt x="11376406" y="48260"/>
                    <a:pt x="11340719" y="12700"/>
                    <a:pt x="11296650" y="12700"/>
                  </a:cubicBezTo>
                  <a:lnTo>
                    <a:pt x="92456" y="12700"/>
                  </a:lnTo>
                  <a:lnTo>
                    <a:pt x="92456" y="6350"/>
                  </a:lnTo>
                  <a:lnTo>
                    <a:pt x="92456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9382720" y="8517880"/>
            <a:ext cx="458838" cy="458837"/>
            <a:chOff x="0" y="0"/>
            <a:chExt cx="611783" cy="611783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611759" cy="611759"/>
            </a:xfrm>
            <a:custGeom>
              <a:avLst/>
              <a:gdLst/>
              <a:ahLst/>
              <a:cxnLst/>
              <a:rect r="r" b="b" t="t" l="l"/>
              <a:pathLst>
                <a:path h="611759" w="611759">
                  <a:moveTo>
                    <a:pt x="0" y="305943"/>
                  </a:moveTo>
                  <a:cubicBezTo>
                    <a:pt x="0" y="136906"/>
                    <a:pt x="136906" y="0"/>
                    <a:pt x="305943" y="0"/>
                  </a:cubicBezTo>
                  <a:cubicBezTo>
                    <a:pt x="474980" y="0"/>
                    <a:pt x="611759" y="136906"/>
                    <a:pt x="611759" y="305943"/>
                  </a:cubicBezTo>
                  <a:cubicBezTo>
                    <a:pt x="611759" y="474980"/>
                    <a:pt x="474853" y="611759"/>
                    <a:pt x="305943" y="611759"/>
                  </a:cubicBezTo>
                  <a:cubicBezTo>
                    <a:pt x="137033" y="611759"/>
                    <a:pt x="0" y="474853"/>
                    <a:pt x="0" y="305943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5" id="85" descr="preencoded.png"/>
          <p:cNvSpPr/>
          <p:nvPr/>
        </p:nvSpPr>
        <p:spPr>
          <a:xfrm flipH="false" flipV="false" rot="0">
            <a:off x="9508926" y="8643937"/>
            <a:ext cx="206425" cy="206425"/>
          </a:xfrm>
          <a:custGeom>
            <a:avLst/>
            <a:gdLst/>
            <a:ahLst/>
            <a:cxnLst/>
            <a:rect r="r" b="b" t="t" l="l"/>
            <a:pathLst>
              <a:path h="206425" w="206425">
                <a:moveTo>
                  <a:pt x="0" y="0"/>
                </a:moveTo>
                <a:lnTo>
                  <a:pt x="206425" y="0"/>
                </a:lnTo>
                <a:lnTo>
                  <a:pt x="206425" y="206425"/>
                </a:lnTo>
                <a:lnTo>
                  <a:pt x="0" y="20642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3636" t="0" r="-13636" b="0"/>
            </a:stretch>
          </a:blipFill>
        </p:spPr>
      </p:sp>
      <p:sp>
        <p:nvSpPr>
          <p:cNvPr name="TextBox 86" id="86"/>
          <p:cNvSpPr txBox="true"/>
          <p:nvPr/>
        </p:nvSpPr>
        <p:spPr>
          <a:xfrm rot="0">
            <a:off x="9382720" y="9091464"/>
            <a:ext cx="2318148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Revenue by Age Group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382720" y="9415760"/>
            <a:ext cx="8207574" cy="3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Examined how revenue varies across different age demographics.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92188" y="379511"/>
            <a:ext cx="6826746" cy="64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Power BI Dashboard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2188" y="1283940"/>
            <a:ext cx="17103626" cy="6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 interactive Power BI dashboard provides stakeholders with quick, actionable insights for decision-making. It consolidates key metrics and visualizations, allowing for dynamic exploration of customer shopping behavior.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188" y="2167979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KPIs: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Total Revenue, Average Spend per Customer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2188" y="2497782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Segmentation: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Visual representation of different customer groups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2188" y="2827585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Category Performance: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Insights into how various product categories are performing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2188" y="3157389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Discount Impact: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Analysis of how discounts influence purchasing decisions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2188" y="3487191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Shipping Type Analysis: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Comparison of spending habits based on shipping preferences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9950" y="2167979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Revenue Breakdown: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By Age, Gender, and Subscription Status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9950" y="2497782"/>
            <a:ext cx="8345389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Ratings Analysis: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Overview of product ratings and customer satisfaction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59950" y="3035052"/>
            <a:ext cx="8345389" cy="8345389"/>
            <a:chOff x="0" y="0"/>
            <a:chExt cx="11127185" cy="1112718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127232" cy="11127232"/>
            </a:xfrm>
            <a:custGeom>
              <a:avLst/>
              <a:gdLst/>
              <a:ahLst/>
              <a:cxnLst/>
              <a:rect r="r" b="b" t="t" l="l"/>
              <a:pathLst>
                <a:path h="11127232" w="11127232">
                  <a:moveTo>
                    <a:pt x="0" y="0"/>
                  </a:moveTo>
                  <a:lnTo>
                    <a:pt x="11127232" y="0"/>
                  </a:lnTo>
                  <a:lnTo>
                    <a:pt x="11127232" y="11127232"/>
                  </a:lnTo>
                  <a:lnTo>
                    <a:pt x="0" y="11127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46671" y="624631"/>
            <a:ext cx="5614690" cy="8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Key Insights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6671" y="1867495"/>
            <a:ext cx="1066800" cy="1066800"/>
            <a:chOff x="0" y="0"/>
            <a:chExt cx="1422400" cy="14224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26741" y="1810345"/>
            <a:ext cx="6017716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Top-Performing Products &amp; Demographics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6741" y="2260550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Identified specific products that resonate most strongly with particular demographic groups.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46671" y="3147566"/>
            <a:ext cx="1066800" cy="1066800"/>
            <a:chOff x="0" y="0"/>
            <a:chExt cx="1422400" cy="14224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26741" y="3090416"/>
            <a:ext cx="4243536" cy="40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High Discount Usage Patterns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6741" y="3540621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Observed significant reliance on discounts, particularly among certain customer segments, influencing purchasing decisions.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46671" y="4427636"/>
            <a:ext cx="1066800" cy="1066800"/>
            <a:chOff x="0" y="0"/>
            <a:chExt cx="1422400" cy="14224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26741" y="4370486"/>
            <a:ext cx="3499396" cy="40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Loyal vs. New Customers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6741" y="4820691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Distinguished between established loyal customers and recent acquisitions, revealing differing spending habits and product preferences.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46671" y="5707708"/>
            <a:ext cx="1066800" cy="1066800"/>
            <a:chOff x="0" y="0"/>
            <a:chExt cx="1422400" cy="14224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026741" y="5650558"/>
            <a:ext cx="5577631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Express Shipping Users Spending More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6741" y="6100762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Customers opting for express shipping consistently demonstrate higher average transaction values.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46671" y="6987779"/>
            <a:ext cx="1066800" cy="1066800"/>
            <a:chOff x="0" y="0"/>
            <a:chExt cx="1422400" cy="142240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026741" y="6930629"/>
            <a:ext cx="4055715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Age Groups Driving Revenue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26741" y="7380834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Pinpointed specific age demographics that contribute the highest proportion of overall revenue.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746671" y="8267849"/>
            <a:ext cx="1066800" cy="1066800"/>
            <a:chOff x="0" y="0"/>
            <a:chExt cx="1422400" cy="1422400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1422400" cy="1422400"/>
            </a:xfrm>
            <a:custGeom>
              <a:avLst/>
              <a:gdLst/>
              <a:ahLst/>
              <a:cxnLst/>
              <a:rect r="r" b="b" t="t" l="l"/>
              <a:pathLst>
                <a:path h="14224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026741" y="8210699"/>
            <a:ext cx="5076379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Subscribers Generate Higher Spend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6741" y="8660904"/>
            <a:ext cx="15514587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Customers with subscriptions exhibit a notably higher average spend compared to non-subscribers.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52772" y="571202"/>
            <a:ext cx="8130034" cy="82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Business Recommendations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8010" y="1818531"/>
            <a:ext cx="493514" cy="493514"/>
            <a:chOff x="0" y="0"/>
            <a:chExt cx="658018" cy="6580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24954" y="1853059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1819" y="1796951"/>
            <a:ext cx="4784972" cy="4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Boost Subscription Benefits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1819" y="2340917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Enhance exclusive perks and value propositions for subscribers to increase retention and attract new sign-ups.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48010" y="3186559"/>
            <a:ext cx="493514" cy="493514"/>
            <a:chOff x="0" y="0"/>
            <a:chExt cx="658018" cy="658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24954" y="3221087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1819" y="3164979"/>
            <a:ext cx="5030838" cy="4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Strengthen Loyalty Programs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1819" y="3708946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Develop and promote robust loyalty programs to reward repeat buyers and foster long-term customer relationships.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48010" y="4554588"/>
            <a:ext cx="493514" cy="493514"/>
            <a:chOff x="0" y="0"/>
            <a:chExt cx="658018" cy="6580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24954" y="4589115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1819" y="4533007"/>
            <a:ext cx="4411266" cy="49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Review Discount Strategy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819" y="5076974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Optimize discount allocation to improve profit margins without deterring sales, focusing on strategic product promotion.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48010" y="5922615"/>
            <a:ext cx="493514" cy="493514"/>
            <a:chOff x="0" y="0"/>
            <a:chExt cx="658018" cy="6580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824954" y="5957144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1819" y="5901035"/>
            <a:ext cx="5012829" cy="4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Promote Top-Rated Products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51819" y="6445002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Highlight and market best-selling, highly-rated products more aggressively to capitalize on existing customer satisfaction.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8010" y="7290644"/>
            <a:ext cx="493514" cy="493514"/>
            <a:chOff x="0" y="0"/>
            <a:chExt cx="658018" cy="65801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824954" y="7325171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1819" y="7269064"/>
            <a:ext cx="4928592" cy="4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Target High-Value Segments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51819" y="7813030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Tailor marketing campaigns specifically for high-spending age groups and loyal customer segments for maximum impact.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48010" y="8658671"/>
            <a:ext cx="493514" cy="493514"/>
            <a:chOff x="0" y="0"/>
            <a:chExt cx="658018" cy="6580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645414" cy="645414"/>
            </a:xfrm>
            <a:custGeom>
              <a:avLst/>
              <a:gdLst/>
              <a:ahLst/>
              <a:cxnLst/>
              <a:rect r="r" b="b" t="t" l="l"/>
              <a:pathLst>
                <a:path h="645414" w="645414">
                  <a:moveTo>
                    <a:pt x="0" y="120523"/>
                  </a:moveTo>
                  <a:cubicBezTo>
                    <a:pt x="0" y="53975"/>
                    <a:pt x="53975" y="0"/>
                    <a:pt x="120523" y="0"/>
                  </a:cubicBezTo>
                  <a:lnTo>
                    <a:pt x="524891" y="0"/>
                  </a:lnTo>
                  <a:cubicBezTo>
                    <a:pt x="591439" y="0"/>
                    <a:pt x="645414" y="53975"/>
                    <a:pt x="645414" y="120523"/>
                  </a:cubicBezTo>
                  <a:lnTo>
                    <a:pt x="645414" y="524891"/>
                  </a:lnTo>
                  <a:cubicBezTo>
                    <a:pt x="645414" y="591439"/>
                    <a:pt x="591439" y="645414"/>
                    <a:pt x="524891" y="645414"/>
                  </a:cubicBezTo>
                  <a:lnTo>
                    <a:pt x="120523" y="645414"/>
                  </a:lnTo>
                  <a:cubicBezTo>
                    <a:pt x="53975" y="645287"/>
                    <a:pt x="0" y="591439"/>
                    <a:pt x="0" y="524891"/>
                  </a:cubicBezTo>
                  <a:close/>
                </a:path>
              </a:pathLst>
            </a:custGeom>
            <a:solidFill>
              <a:srgbClr val="D5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8114" cy="658114"/>
            </a:xfrm>
            <a:custGeom>
              <a:avLst/>
              <a:gdLst/>
              <a:ahLst/>
              <a:cxnLst/>
              <a:rect r="r" b="b" t="t" l="l"/>
              <a:pathLst>
                <a:path h="658114" w="658114">
                  <a:moveTo>
                    <a:pt x="0" y="126873"/>
                  </a:moveTo>
                  <a:cubicBezTo>
                    <a:pt x="0" y="56769"/>
                    <a:pt x="56769" y="0"/>
                    <a:pt x="126873" y="0"/>
                  </a:cubicBezTo>
                  <a:lnTo>
                    <a:pt x="531241" y="0"/>
                  </a:lnTo>
                  <a:lnTo>
                    <a:pt x="531241" y="6350"/>
                  </a:lnTo>
                  <a:lnTo>
                    <a:pt x="531241" y="0"/>
                  </a:lnTo>
                  <a:cubicBezTo>
                    <a:pt x="601218" y="0"/>
                    <a:pt x="658114" y="56769"/>
                    <a:pt x="658114" y="126873"/>
                  </a:cubicBezTo>
                  <a:lnTo>
                    <a:pt x="651764" y="126873"/>
                  </a:lnTo>
                  <a:lnTo>
                    <a:pt x="658114" y="126873"/>
                  </a:lnTo>
                  <a:lnTo>
                    <a:pt x="658114" y="531241"/>
                  </a:lnTo>
                  <a:lnTo>
                    <a:pt x="651764" y="531241"/>
                  </a:lnTo>
                  <a:lnTo>
                    <a:pt x="658114" y="531241"/>
                  </a:lnTo>
                  <a:cubicBezTo>
                    <a:pt x="658114" y="601218"/>
                    <a:pt x="601345" y="658114"/>
                    <a:pt x="531241" y="658114"/>
                  </a:cubicBezTo>
                  <a:lnTo>
                    <a:pt x="531241" y="651764"/>
                  </a:lnTo>
                  <a:lnTo>
                    <a:pt x="531241" y="658114"/>
                  </a:lnTo>
                  <a:lnTo>
                    <a:pt x="126873" y="658114"/>
                  </a:lnTo>
                  <a:lnTo>
                    <a:pt x="126873" y="651764"/>
                  </a:lnTo>
                  <a:lnTo>
                    <a:pt x="126873" y="658114"/>
                  </a:lnTo>
                  <a:cubicBezTo>
                    <a:pt x="56769" y="657987"/>
                    <a:pt x="0" y="601218"/>
                    <a:pt x="0" y="531241"/>
                  </a:cubicBezTo>
                  <a:lnTo>
                    <a:pt x="0" y="126873"/>
                  </a:lnTo>
                  <a:lnTo>
                    <a:pt x="6350" y="126873"/>
                  </a:lnTo>
                  <a:lnTo>
                    <a:pt x="0" y="126873"/>
                  </a:lnTo>
                  <a:moveTo>
                    <a:pt x="12700" y="126873"/>
                  </a:moveTo>
                  <a:lnTo>
                    <a:pt x="12700" y="531241"/>
                  </a:lnTo>
                  <a:lnTo>
                    <a:pt x="6350" y="531241"/>
                  </a:lnTo>
                  <a:lnTo>
                    <a:pt x="12700" y="531241"/>
                  </a:lnTo>
                  <a:cubicBezTo>
                    <a:pt x="12700" y="594233"/>
                    <a:pt x="63754" y="645414"/>
                    <a:pt x="126873" y="645414"/>
                  </a:cubicBezTo>
                  <a:lnTo>
                    <a:pt x="531241" y="645414"/>
                  </a:lnTo>
                  <a:cubicBezTo>
                    <a:pt x="594233" y="645414"/>
                    <a:pt x="645414" y="594360"/>
                    <a:pt x="645414" y="531241"/>
                  </a:cubicBezTo>
                  <a:lnTo>
                    <a:pt x="645414" y="126873"/>
                  </a:lnTo>
                  <a:cubicBezTo>
                    <a:pt x="645287" y="63754"/>
                    <a:pt x="594233" y="12700"/>
                    <a:pt x="531241" y="12700"/>
                  </a:cubicBezTo>
                  <a:lnTo>
                    <a:pt x="126873" y="12700"/>
                  </a:lnTo>
                  <a:lnTo>
                    <a:pt x="126873" y="6350"/>
                  </a:lnTo>
                  <a:lnTo>
                    <a:pt x="126873" y="12700"/>
                  </a:lnTo>
                  <a:cubicBezTo>
                    <a:pt x="63754" y="12700"/>
                    <a:pt x="12700" y="63754"/>
                    <a:pt x="12700" y="126873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824954" y="8693200"/>
            <a:ext cx="33962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1819" y="8637091"/>
            <a:ext cx="7198072" cy="4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Personalized Strategies for Repeat Buyers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51819" y="9181059"/>
            <a:ext cx="1608340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Implement customized recommendations and offers for repeat buyers to encourage continued engagement and increase lifetime value.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DAG5oMJB6zI</dc:identifier>
  <dcterms:modified xsi:type="dcterms:W3CDTF">2011-08-01T06:04:30Z</dcterms:modified>
  <cp:revision>1</cp:revision>
  <dc:title>Customer-Shopping-Behavior-Analysis.pptx</dc:title>
</cp:coreProperties>
</file>